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9"/>
  </p:notesMasterIdLst>
  <p:sldIdLst>
    <p:sldId id="256" r:id="rId2"/>
    <p:sldId id="257" r:id="rId3"/>
    <p:sldId id="265" r:id="rId4"/>
    <p:sldId id="269" r:id="rId5"/>
    <p:sldId id="271" r:id="rId6"/>
    <p:sldId id="268" r:id="rId7"/>
    <p:sldId id="267" r:id="rId8"/>
    <p:sldId id="272" r:id="rId9"/>
    <p:sldId id="273" r:id="rId10"/>
    <p:sldId id="274" r:id="rId11"/>
    <p:sldId id="259" r:id="rId12"/>
    <p:sldId id="276" r:id="rId13"/>
    <p:sldId id="264" r:id="rId14"/>
    <p:sldId id="263" r:id="rId15"/>
    <p:sldId id="260" r:id="rId16"/>
    <p:sldId id="275" r:id="rId17"/>
    <p:sldId id="261"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19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4AA7C2-E8DC-467C-9833-F833067453C2}" type="datetimeFigureOut">
              <a:rPr lang="en-US" smtClean="0"/>
              <a:pPr/>
              <a:t>4/6/2017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1A8E8C-7000-4BD7-A278-0C1355790446}" type="slidenum">
              <a:rPr lang="en-US" smtClean="0"/>
              <a:pPr/>
              <a:t>‹#›</a:t>
            </a:fld>
            <a:endParaRPr lang="en-US"/>
          </a:p>
        </p:txBody>
      </p:sp>
    </p:spTree>
    <p:extLst>
      <p:ext uri="{BB962C8B-B14F-4D97-AF65-F5344CB8AC3E}">
        <p14:creationId xmlns:p14="http://schemas.microsoft.com/office/powerpoint/2010/main" val="272271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93350BE-36FB-48B8-BC3B-BF82FA8A4B16}" type="datetime1">
              <a:rPr lang="en-US" smtClean="0"/>
              <a:pPr/>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A8D951-FD7A-4EA6-9971-BA4650F5F282}" type="datetime1">
              <a:rPr lang="en-US" smtClean="0"/>
              <a:pPr/>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7DDA1A-1160-4810-A009-9384DF143964}" type="datetime1">
              <a:rPr lang="en-US" smtClean="0"/>
              <a:pPr/>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4B8CA7-DF52-4574-B28B-BF67C425F74E}" type="datetime1">
              <a:rPr lang="en-US" smtClean="0"/>
              <a:pPr/>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6F388C-ACCE-4EF5-AD2C-86A2C6495869}" type="datetime1">
              <a:rPr lang="en-US" smtClean="0"/>
              <a:pPr/>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02A2DB-E9A4-4F11-9A97-3D805873123B}" type="datetime1">
              <a:rPr lang="en-US" smtClean="0"/>
              <a:pPr/>
              <a:t>4/6/2017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65D039D-4B07-4C92-99B2-D30586816A68}" type="datetime1">
              <a:rPr lang="en-US" smtClean="0"/>
              <a:pPr/>
              <a:t>4/6/2017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D8C0F6-D106-4D90-B6A1-515B7FD8F0C8}" type="datetime1">
              <a:rPr lang="en-US" smtClean="0"/>
              <a:pPr/>
              <a:t>4/6/2017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BB9723-2437-47C8-833A-EDB2EBB6A5A1}" type="datetime1">
              <a:rPr lang="en-US" smtClean="0"/>
              <a:pPr/>
              <a:t>4/6/2017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05C9E6-3B8B-4571-9128-858A99C98B86}" type="datetime1">
              <a:rPr lang="en-US" smtClean="0"/>
              <a:pPr/>
              <a:t>4/6/2017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4141EB-C6BD-49FF-BC05-BF0312C62789}" type="datetime1">
              <a:rPr lang="en-US" smtClean="0"/>
              <a:pPr/>
              <a:t>4/6/2017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1E575-74B0-4F22-8519-3F96FB7A2B3A}" type="datetime1">
              <a:rPr lang="en-US" smtClean="0"/>
              <a:pPr/>
              <a:t>4/6/2017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final_color.jpg"/>
          <p:cNvPicPr>
            <a:picLocks noChangeAspect="1"/>
          </p:cNvPicPr>
          <p:nvPr/>
        </p:nvPicPr>
        <p:blipFill>
          <a:blip r:embed="rId3" cstate="print"/>
          <a:stretch>
            <a:fillRect/>
          </a:stretch>
        </p:blipFill>
        <p:spPr>
          <a:xfrm>
            <a:off x="0" y="0"/>
            <a:ext cx="1447800" cy="685800"/>
          </a:xfrm>
          <a:prstGeom prst="rect">
            <a:avLst/>
          </a:prstGeom>
        </p:spPr>
      </p:pic>
      <p:sp>
        <p:nvSpPr>
          <p:cNvPr id="2" name="Title 1"/>
          <p:cNvSpPr>
            <a:spLocks noGrp="1"/>
          </p:cNvSpPr>
          <p:nvPr>
            <p:ph type="ctrTitle"/>
          </p:nvPr>
        </p:nvSpPr>
        <p:spPr>
          <a:xfrm>
            <a:off x="621506" y="609601"/>
            <a:ext cx="7772400" cy="457200"/>
          </a:xfrm>
        </p:spPr>
        <p:txBody>
          <a:bodyPr>
            <a:normAutofit fontScale="90000"/>
          </a:bodyPr>
          <a:lstStyle/>
          <a:p>
            <a:r>
              <a:rPr lang="en-US" sz="1800" dirty="0" smtClean="0">
                <a:solidFill>
                  <a:srgbClr val="002060"/>
                </a:solidFill>
                <a:latin typeface="Book Antiqua" panose="02040602050305030304" pitchFamily="18" charset="0"/>
              </a:rPr>
              <a:t>Development of master curricula for natural disasters risk management in Western Balkan countries</a:t>
            </a:r>
            <a:endParaRPr lang="bs-Latn-BA" sz="1800" dirty="0">
              <a:solidFill>
                <a:srgbClr val="002060"/>
              </a:solidFill>
              <a:latin typeface="Book Antiqua" panose="02040602050305030304" pitchFamily="18" charset="0"/>
            </a:endParaRPr>
          </a:p>
        </p:txBody>
      </p:sp>
      <p:sp>
        <p:nvSpPr>
          <p:cNvPr id="3" name="Subtitle 2"/>
          <p:cNvSpPr>
            <a:spLocks noGrp="1"/>
          </p:cNvSpPr>
          <p:nvPr>
            <p:ph type="subTitle" idx="1"/>
          </p:nvPr>
        </p:nvSpPr>
        <p:spPr>
          <a:xfrm>
            <a:off x="1371600" y="1524000"/>
            <a:ext cx="6400800" cy="1143000"/>
          </a:xfrm>
        </p:spPr>
        <p:txBody>
          <a:bodyPr/>
          <a:lstStyle/>
          <a:p>
            <a:r>
              <a:rPr lang="sr-Latn-BA" dirty="0" smtClean="0">
                <a:solidFill>
                  <a:schemeClr val="accent1">
                    <a:lumMod val="50000"/>
                  </a:schemeClr>
                </a:solidFill>
                <a:effectLst>
                  <a:outerShdw blurRad="38100" dist="38100" dir="2700000" algn="tl">
                    <a:srgbClr val="000000">
                      <a:alpha val="43137"/>
                    </a:srgbClr>
                  </a:outerShdw>
                </a:effectLst>
                <a:latin typeface="Book Antiqua" panose="02040602050305030304" pitchFamily="18" charset="0"/>
              </a:rPr>
              <a:t>Established practices and study programmes in Hungary </a:t>
            </a:r>
            <a:endParaRPr lang="bs-Latn-BA" dirty="0">
              <a:solidFill>
                <a:schemeClr val="accent1">
                  <a:lumMod val="50000"/>
                </a:schemeClr>
              </a:solidFill>
              <a:effectLst>
                <a:outerShdw blurRad="38100" dist="38100" dir="2700000" algn="tl">
                  <a:srgbClr val="000000">
                    <a:alpha val="43137"/>
                  </a:srgbClr>
                </a:outerShdw>
              </a:effectLst>
              <a:latin typeface="Book Antiqua" panose="02040602050305030304" pitchFamily="18" charset="0"/>
            </a:endParaRPr>
          </a:p>
        </p:txBody>
      </p:sp>
      <p:cxnSp>
        <p:nvCxnSpPr>
          <p:cNvPr id="5" name="Straight Connector 4"/>
          <p:cNvCxnSpPr/>
          <p:nvPr/>
        </p:nvCxnSpPr>
        <p:spPr>
          <a:xfrm>
            <a:off x="0" y="10668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8" name="Title 1"/>
          <p:cNvSpPr txBox="1">
            <a:spLocks/>
          </p:cNvSpPr>
          <p:nvPr/>
        </p:nvSpPr>
        <p:spPr>
          <a:xfrm>
            <a:off x="685800" y="2667000"/>
            <a:ext cx="7772400" cy="838200"/>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r-Latn-BA" sz="1800" dirty="0" smtClean="0">
                <a:solidFill>
                  <a:srgbClr val="002060"/>
                </a:solidFill>
                <a:latin typeface="Book Antiqua" panose="02040602050305030304" pitchFamily="18" charset="0"/>
              </a:rPr>
              <a:t>Ágota Drégelyi-Kiss, PhD</a:t>
            </a:r>
          </a:p>
          <a:p>
            <a:r>
              <a:rPr lang="sr-Latn-BA" sz="1800" dirty="0">
                <a:solidFill>
                  <a:srgbClr val="002060"/>
                </a:solidFill>
                <a:latin typeface="Book Antiqua" panose="02040602050305030304" pitchFamily="18" charset="0"/>
              </a:rPr>
              <a:t>Bánki Donát Faculty of Mechanical and Safety Engineering, </a:t>
            </a:r>
          </a:p>
          <a:p>
            <a:r>
              <a:rPr lang="sr-Latn-BA" sz="1800" dirty="0">
                <a:solidFill>
                  <a:srgbClr val="002060"/>
                </a:solidFill>
                <a:latin typeface="Book Antiqua" panose="02040602050305030304" pitchFamily="18" charset="0"/>
              </a:rPr>
              <a:t>Óbuda University, </a:t>
            </a:r>
            <a:r>
              <a:rPr lang="sr-Latn-BA" sz="1800" dirty="0" smtClean="0">
                <a:solidFill>
                  <a:srgbClr val="002060"/>
                </a:solidFill>
                <a:latin typeface="Book Antiqua" panose="02040602050305030304" pitchFamily="18" charset="0"/>
              </a:rPr>
              <a:t>Hungary</a:t>
            </a:r>
            <a:endParaRPr lang="bs-Latn-BA" sz="1800" dirty="0">
              <a:solidFill>
                <a:srgbClr val="002060"/>
              </a:solidFill>
              <a:latin typeface="Book Antiqua" panose="02040602050305030304" pitchFamily="18" charset="0"/>
            </a:endParaRPr>
          </a:p>
        </p:txBody>
      </p:sp>
      <p:sp>
        <p:nvSpPr>
          <p:cNvPr id="9" name="Title 1"/>
          <p:cNvSpPr txBox="1">
            <a:spLocks/>
          </p:cNvSpPr>
          <p:nvPr/>
        </p:nvSpPr>
        <p:spPr>
          <a:xfrm>
            <a:off x="685800" y="4953000"/>
            <a:ext cx="77724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r-Latn-BA" sz="1800" dirty="0" smtClean="0">
                <a:solidFill>
                  <a:srgbClr val="002060"/>
                </a:solidFill>
                <a:latin typeface="Book Antiqua" panose="02040602050305030304" pitchFamily="18" charset="0"/>
              </a:rPr>
              <a:t>Workshop on master curricula best practices in EU partners/</a:t>
            </a:r>
          </a:p>
          <a:p>
            <a:r>
              <a:rPr lang="sr-Latn-BA" sz="1800" dirty="0" smtClean="0">
                <a:solidFill>
                  <a:srgbClr val="002060"/>
                </a:solidFill>
                <a:latin typeface="Book Antiqua" panose="02040602050305030304" pitchFamily="18" charset="0"/>
              </a:rPr>
              <a:t> 5-7 April, 2017, Vienna</a:t>
            </a:r>
            <a:endParaRPr lang="bs-Latn-BA" sz="1800" dirty="0">
              <a:solidFill>
                <a:srgbClr val="002060"/>
              </a:solidFill>
              <a:latin typeface="Book Antiqua" panose="02040602050305030304" pitchFamily="18" charset="0"/>
            </a:endParaRPr>
          </a:p>
        </p:txBody>
      </p:sp>
      <p:sp>
        <p:nvSpPr>
          <p:cNvPr id="13" name="Text Box 2"/>
          <p:cNvSpPr txBox="1">
            <a:spLocks noChangeArrowheads="1"/>
          </p:cNvSpPr>
          <p:nvPr/>
        </p:nvSpPr>
        <p:spPr bwMode="auto">
          <a:xfrm>
            <a:off x="0" y="6057781"/>
            <a:ext cx="9144000" cy="800219"/>
          </a:xfrm>
          <a:prstGeom prst="rect">
            <a:avLst/>
          </a:prstGeom>
          <a:solidFill>
            <a:schemeClr val="accent6">
              <a:lumMod val="20000"/>
              <a:lumOff val="80000"/>
            </a:schemeClr>
          </a:solidFill>
          <a:ln w="9525">
            <a:solidFill>
              <a:srgbClr val="FF0000"/>
            </a:solidFill>
            <a:miter lim="800000"/>
            <a:headEnd/>
            <a:tailEnd/>
          </a:ln>
        </p:spPr>
        <p:txBody>
          <a:bodyPr rot="0" vert="horz" wrap="square" lIns="91440" tIns="45720" rIns="91440" bIns="45720" anchor="t" anchorCtr="0">
            <a:spAutoFit/>
          </a:bodyPr>
          <a:lstStyle/>
          <a:p>
            <a:pPr algn="ctr">
              <a:spcAft>
                <a:spcPts val="0"/>
              </a:spcAft>
            </a:pPr>
            <a:r>
              <a:rPr lang="en-US" sz="1200" dirty="0">
                <a:effectLst/>
                <a:latin typeface="Book Antiqua"/>
                <a:ea typeface="Calibri"/>
                <a:cs typeface="Times New Roman"/>
              </a:rPr>
              <a:t>Project number:  </a:t>
            </a:r>
            <a:r>
              <a:rPr lang="sr-Latn-RS" sz="1200" smtClean="0">
                <a:effectLst/>
                <a:latin typeface="Book Antiqua"/>
                <a:ea typeface="Calibri"/>
                <a:cs typeface="Times New Roman"/>
              </a:rPr>
              <a:t>5</a:t>
            </a:r>
            <a:r>
              <a:rPr lang="en-US" sz="1200" smtClean="0">
                <a:latin typeface="Book Antiqua"/>
                <a:ea typeface="Calibri"/>
                <a:cs typeface="Times New Roman"/>
              </a:rPr>
              <a:t>73806-EPP-1-2016-1-RS-EPPKA2-CBHE-JP</a:t>
            </a:r>
            <a:endParaRPr lang="bs-Latn-BA" sz="1200" dirty="0">
              <a:latin typeface="Book Antiqua"/>
              <a:ea typeface="Calibri"/>
              <a:cs typeface="Times New Roman"/>
            </a:endParaRPr>
          </a:p>
          <a:p>
            <a:pPr>
              <a:spcAft>
                <a:spcPts val="0"/>
              </a:spcAft>
            </a:pPr>
            <a:r>
              <a:rPr lang="en-US" sz="1200" dirty="0">
                <a:effectLst/>
                <a:latin typeface="Book Antiqua"/>
                <a:ea typeface="Calibri"/>
                <a:cs typeface="Times New Roman"/>
              </a:rPr>
              <a:t> </a:t>
            </a:r>
            <a:endParaRPr lang="bs-Latn-BA" sz="1200" dirty="0">
              <a:effectLst/>
              <a:latin typeface="Book Antiqua"/>
              <a:ea typeface="Calibri"/>
              <a:cs typeface="Times New Roman"/>
            </a:endParaRPr>
          </a:p>
          <a:p>
            <a:pPr algn="just">
              <a:spcAft>
                <a:spcPts val="0"/>
              </a:spcAft>
            </a:pPr>
            <a:r>
              <a:rPr lang="bs-Latn-BA" sz="1100" i="1" dirty="0">
                <a:effectLst/>
                <a:latin typeface="Book Antiqua"/>
                <a:ea typeface="Calibri"/>
                <a:cs typeface="Times New Roman"/>
              </a:rPr>
              <a:t>"This project has been funded with support from the European Commission. This publication </a:t>
            </a:r>
            <a:r>
              <a:rPr lang="bs-Latn-BA" sz="1100" i="1" dirty="0" smtClean="0">
                <a:effectLst/>
                <a:latin typeface="Book Antiqua"/>
                <a:ea typeface="Calibri"/>
                <a:cs typeface="Times New Roman"/>
              </a:rPr>
              <a:t>reflects </a:t>
            </a:r>
            <a:r>
              <a:rPr lang="bs-Latn-BA" sz="1100" i="1" dirty="0">
                <a:effectLst/>
                <a:latin typeface="Book Antiqua"/>
                <a:ea typeface="Calibri"/>
                <a:cs typeface="Times New Roman"/>
              </a:rPr>
              <a:t>the views only of the author, and the Commission cannot be held responsible for any use which may be made of the information contained therein"</a:t>
            </a:r>
            <a:endParaRPr lang="bs-Latn-BA" sz="1200" dirty="0">
              <a:effectLst/>
              <a:latin typeface="Book Antiqua"/>
              <a:ea typeface="Calibri"/>
              <a:cs typeface="Times New Roman"/>
            </a:endParaRPr>
          </a:p>
        </p:txBody>
      </p:sp>
      <p:pic>
        <p:nvPicPr>
          <p:cNvPr id="15" name="Picture 14" descr="eu_flag_co_funded_pos_[rgb]_right.jpg"/>
          <p:cNvPicPr/>
          <p:nvPr/>
        </p:nvPicPr>
        <p:blipFill>
          <a:blip r:embed="rId4" cstate="print"/>
          <a:stretch>
            <a:fillRect/>
          </a:stretch>
        </p:blipFill>
        <p:spPr>
          <a:xfrm>
            <a:off x="7467600" y="152400"/>
            <a:ext cx="1676400" cy="409575"/>
          </a:xfrm>
          <a:prstGeom prst="rect">
            <a:avLst/>
          </a:prstGeom>
        </p:spPr>
      </p:pic>
      <p:pic>
        <p:nvPicPr>
          <p:cNvPr id="12" name="Picture 10" descr="oe_cimer_szines_print_res"/>
          <p:cNvPicPr>
            <a:picLocks noChangeAspect="1" noChangeArrowheads="1"/>
          </p:cNvPicPr>
          <p:nvPr/>
        </p:nvPicPr>
        <p:blipFill>
          <a:blip r:embed="rId5" cstate="print"/>
          <a:srcRect t="635"/>
          <a:stretch>
            <a:fillRect/>
          </a:stretch>
        </p:blipFill>
        <p:spPr bwMode="auto">
          <a:xfrm>
            <a:off x="3124200" y="3505200"/>
            <a:ext cx="792162" cy="1530350"/>
          </a:xfrm>
          <a:prstGeom prst="rect">
            <a:avLst/>
          </a:prstGeom>
          <a:noFill/>
          <a:ln w="9525">
            <a:noFill/>
            <a:miter lim="800000"/>
            <a:headEnd/>
            <a:tailEnd/>
          </a:ln>
        </p:spPr>
      </p:pic>
      <p:graphicFrame>
        <p:nvGraphicFramePr>
          <p:cNvPr id="16" name="Object 5"/>
          <p:cNvGraphicFramePr>
            <a:graphicFrameLocks/>
          </p:cNvGraphicFramePr>
          <p:nvPr>
            <p:extLst>
              <p:ext uri="{D42A27DB-BD31-4B8C-83A1-F6EECF244321}">
                <p14:modId xmlns:p14="http://schemas.microsoft.com/office/powerpoint/2010/main" val="1644013103"/>
              </p:ext>
            </p:extLst>
          </p:nvPr>
        </p:nvGraphicFramePr>
        <p:xfrm>
          <a:off x="4656221" y="3720696"/>
          <a:ext cx="1084930" cy="1093005"/>
        </p:xfrm>
        <a:graphic>
          <a:graphicData uri="http://schemas.openxmlformats.org/presentationml/2006/ole">
            <mc:AlternateContent xmlns:mc="http://schemas.openxmlformats.org/markup-compatibility/2006">
              <mc:Choice xmlns:v="urn:schemas-microsoft-com:vml" Requires="v">
                <p:oleObj spid="_x0000_s1046" name="CorelPhotoPaint.Image.8" r:id="rId6" imgW="1801067" imgH="1920244" progId="">
                  <p:embed/>
                </p:oleObj>
              </mc:Choice>
              <mc:Fallback>
                <p:oleObj name="CorelPhotoPaint.Image.8" r:id="rId6" imgW="1801067" imgH="1920244" progId="">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56221" y="3720696"/>
                        <a:ext cx="1084930" cy="1093005"/>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9539554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Civil </a:t>
            </a:r>
            <a:r>
              <a:rPr lang="hu-HU" dirty="0" err="1" smtClean="0"/>
              <a:t>protection</a:t>
            </a:r>
            <a:endParaRPr lang="hu-HU" dirty="0"/>
          </a:p>
        </p:txBody>
      </p:sp>
      <p:sp>
        <p:nvSpPr>
          <p:cNvPr id="3" name="Tartalom helye 2"/>
          <p:cNvSpPr>
            <a:spLocks noGrp="1"/>
          </p:cNvSpPr>
          <p:nvPr>
            <p:ph idx="1"/>
          </p:nvPr>
        </p:nvSpPr>
        <p:spPr/>
        <p:txBody>
          <a:bodyPr>
            <a:normAutofit/>
          </a:bodyPr>
          <a:lstStyle/>
          <a:p>
            <a:r>
              <a:rPr lang="en-US" sz="2400" dirty="0"/>
              <a:t>The disaster management and civil protection systems are in general separated from the army. </a:t>
            </a:r>
            <a:r>
              <a:rPr lang="bs-Latn-BA" sz="2400" dirty="0" smtClean="0"/>
              <a:t>However</a:t>
            </a:r>
            <a:r>
              <a:rPr lang="bs-Latn-BA" sz="2400" dirty="0"/>
              <a:t>, in case of natural disaster the army can be involved (Defense Law 2004, later 2011 article 36/2</a:t>
            </a:r>
            <a:r>
              <a:rPr lang="bs-Latn-BA" sz="2400" dirty="0" smtClean="0"/>
              <a:t>).</a:t>
            </a:r>
          </a:p>
          <a:p>
            <a:r>
              <a:rPr lang="bs-Latn-BA" sz="2400" dirty="0" smtClean="0"/>
              <a:t>From 2012: </a:t>
            </a:r>
            <a:r>
              <a:rPr lang="en-US" sz="2400" dirty="0"/>
              <a:t>all civil protection and most firefighting tasks were moved under the disaster management authorities. Also, flood protection issues of water management were moved under the Ministry of </a:t>
            </a:r>
            <a:r>
              <a:rPr lang="en-US" sz="2400" dirty="0" smtClean="0"/>
              <a:t>Interior</a:t>
            </a:r>
            <a:r>
              <a:rPr lang="hu-HU" sz="2400" dirty="0"/>
              <a:t> </a:t>
            </a:r>
            <a:r>
              <a:rPr lang="bs-Latn-BA" sz="2400" dirty="0"/>
              <a:t>(previously under the Ministry of Environment).</a:t>
            </a:r>
            <a:endParaRPr lang="hu-HU" sz="2400" dirty="0"/>
          </a:p>
        </p:txBody>
      </p:sp>
      <p:sp>
        <p:nvSpPr>
          <p:cNvPr id="4" name="Dia számának helye 3"/>
          <p:cNvSpPr>
            <a:spLocks noGrp="1"/>
          </p:cNvSpPr>
          <p:nvPr>
            <p:ph type="sldNum" sz="quarter" idx="12"/>
          </p:nvPr>
        </p:nvSpPr>
        <p:spPr/>
        <p:txBody>
          <a:bodyPr/>
          <a:lstStyle/>
          <a:p>
            <a:fld id="{B6F15528-21DE-4FAA-801E-634DDDAF4B2B}" type="slidenum">
              <a:rPr lang="en-US" smtClean="0"/>
              <a:pPr/>
              <a:t>10</a:t>
            </a:fld>
            <a:endParaRPr lang="en-US"/>
          </a:p>
        </p:txBody>
      </p:sp>
    </p:spTree>
    <p:extLst>
      <p:ext uri="{BB962C8B-B14F-4D97-AF65-F5344CB8AC3E}">
        <p14:creationId xmlns:p14="http://schemas.microsoft.com/office/powerpoint/2010/main" val="41420210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4700"/>
            <a:ext cx="8229600" cy="749300"/>
          </a:xfrm>
        </p:spPr>
        <p:txBody>
          <a:bodyPr>
            <a:normAutofit fontScale="90000"/>
          </a:bodyPr>
          <a:lstStyle/>
          <a:p>
            <a:pPr lvl="0"/>
            <a:r>
              <a:rPr lang="hu-HU" b="1" dirty="0" smtClean="0"/>
              <a:t>2. </a:t>
            </a:r>
            <a:r>
              <a:rPr lang="en-GB" b="1" dirty="0" smtClean="0"/>
              <a:t>Analysis of risk management</a:t>
            </a:r>
            <a:endParaRPr lang="hu-HU" b="1" dirty="0"/>
          </a:p>
        </p:txBody>
      </p:sp>
      <p:sp>
        <p:nvSpPr>
          <p:cNvPr id="3" name="Content Placeholder 2"/>
          <p:cNvSpPr>
            <a:spLocks noGrp="1"/>
          </p:cNvSpPr>
          <p:nvPr>
            <p:ph idx="1"/>
          </p:nvPr>
        </p:nvSpPr>
        <p:spPr>
          <a:xfrm>
            <a:off x="457200" y="1600200"/>
            <a:ext cx="8458200" cy="4525963"/>
          </a:xfrm>
        </p:spPr>
        <p:txBody>
          <a:bodyPr>
            <a:normAutofit/>
          </a:bodyPr>
          <a:lstStyle/>
          <a:p>
            <a:pPr marL="342900" lvl="2" indent="-342900"/>
            <a:r>
              <a:rPr lang="bs-Latn-BA" sz="2800" b="1" dirty="0"/>
              <a:t>Implementation of the Flood Directive in Hungary</a:t>
            </a:r>
            <a:endParaRPr lang="hu-HU" sz="2800" b="1" dirty="0"/>
          </a:p>
          <a:p>
            <a:pPr lvl="1"/>
            <a:r>
              <a:rPr lang="bs-Latn-BA" sz="2000" dirty="0"/>
              <a:t>The content of the Commission Directive 2007/60/EC </a:t>
            </a:r>
            <a:r>
              <a:rPr lang="bs-Latn-BA" sz="2000" dirty="0" smtClean="0"/>
              <a:t>on the </a:t>
            </a:r>
            <a:r>
              <a:rPr lang="bs-Latn-BA" sz="2000" dirty="0"/>
              <a:t>assessment and management of flood risks(26/11/2007):</a:t>
            </a:r>
            <a:endParaRPr lang="hu-HU" sz="2000" dirty="0"/>
          </a:p>
          <a:p>
            <a:pPr lvl="1"/>
            <a:r>
              <a:rPr lang="en-US" sz="2000" dirty="0"/>
              <a:t>Designation of managing authority</a:t>
            </a:r>
            <a:endParaRPr lang="hu-HU" sz="2000" dirty="0"/>
          </a:p>
          <a:p>
            <a:pPr lvl="1"/>
            <a:r>
              <a:rPr lang="en-US" sz="2000" dirty="0"/>
              <a:t>Preliminary flood risk assessment (</a:t>
            </a:r>
            <a:r>
              <a:rPr lang="en-US" sz="2000" dirty="0" err="1"/>
              <a:t>Artt</a:t>
            </a:r>
            <a:r>
              <a:rPr lang="en-US" sz="2000" dirty="0"/>
              <a:t>. 4(3))</a:t>
            </a:r>
            <a:endParaRPr lang="hu-HU" sz="2000" dirty="0"/>
          </a:p>
          <a:p>
            <a:pPr lvl="1"/>
            <a:r>
              <a:rPr lang="en-US" sz="2000" dirty="0"/>
              <a:t>Areas of potential significant flood risk (Art. 5(2)) –  completed (2011.DEC) </a:t>
            </a:r>
            <a:endParaRPr lang="hu-HU" sz="2000" dirty="0"/>
          </a:p>
          <a:p>
            <a:pPr lvl="1"/>
            <a:r>
              <a:rPr lang="en-US" sz="2000" dirty="0" smtClean="0"/>
              <a:t>Flood </a:t>
            </a:r>
            <a:r>
              <a:rPr lang="en-US" sz="2000" dirty="0" smtClean="0"/>
              <a:t>hazard and risk maps (Art. 6(2)) – completed  (2013.DEC)</a:t>
            </a:r>
            <a:endParaRPr lang="hu-HU" sz="2000" dirty="0" smtClean="0"/>
          </a:p>
          <a:p>
            <a:pPr lvl="1"/>
            <a:r>
              <a:rPr lang="en-US" sz="2000" dirty="0" smtClean="0"/>
              <a:t>Flood risk management plans (art. 8(2)) – completed (2015.DEC)</a:t>
            </a:r>
            <a:endParaRPr lang="hu-HU" sz="2000" dirty="0" smtClean="0"/>
          </a:p>
          <a:p>
            <a:pPr marL="457200" lvl="1" indent="0">
              <a:buNone/>
            </a:pPr>
            <a:endParaRPr lang="hu-HU" sz="2000" dirty="0" smtClean="0"/>
          </a:p>
          <a:p>
            <a:endParaRPr lang="hu-HU" sz="2400" b="1" dirty="0" smtClean="0"/>
          </a:p>
          <a:p>
            <a:endParaRPr lang="bs-Latn-BA" sz="2400" dirty="0">
              <a:solidFill>
                <a:srgbClr val="002060"/>
              </a:solidFill>
              <a:latin typeface="Book Antiqua" panose="02040602050305030304" pitchFamily="18" charset="0"/>
            </a:endParaRPr>
          </a:p>
        </p:txBody>
      </p:sp>
      <p:sp>
        <p:nvSpPr>
          <p:cNvPr id="6"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B6F15528-21DE-4FAA-801E-634DDDAF4B2B}" type="slidenum">
              <a:rPr lang="en-US" smtClean="0"/>
              <a:pPr/>
              <a:t>11</a:t>
            </a:fld>
            <a:endParaRPr lang="en-US"/>
          </a:p>
        </p:txBody>
      </p:sp>
      <p:pic>
        <p:nvPicPr>
          <p:cNvPr id="11" name="Picture 10" descr="final_color.jpg"/>
          <p:cNvPicPr>
            <a:picLocks noChangeAspect="1"/>
          </p:cNvPicPr>
          <p:nvPr/>
        </p:nvPicPr>
        <p:blipFill>
          <a:blip r:embed="rId2" cstate="print"/>
          <a:stretch>
            <a:fillRect/>
          </a:stretch>
        </p:blipFill>
        <p:spPr>
          <a:xfrm>
            <a:off x="0" y="0"/>
            <a:ext cx="1447800" cy="685800"/>
          </a:xfrm>
          <a:prstGeom prst="rect">
            <a:avLst/>
          </a:prstGeom>
        </p:spPr>
      </p:pic>
      <p:pic>
        <p:nvPicPr>
          <p:cNvPr id="12" name="Picture 11" descr="eu_flag_co_funded_pos_[rgb]_right.jpg"/>
          <p:cNvPicPr/>
          <p:nvPr/>
        </p:nvPicPr>
        <p:blipFill>
          <a:blip r:embed="rId3" cstate="print"/>
          <a:stretch>
            <a:fillRect/>
          </a:stretch>
        </p:blipFill>
        <p:spPr>
          <a:xfrm>
            <a:off x="7467600" y="152400"/>
            <a:ext cx="1676400" cy="409575"/>
          </a:xfrm>
          <a:prstGeom prst="rect">
            <a:avLst/>
          </a:prstGeom>
        </p:spPr>
      </p:pic>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u-HU"/>
          </a:p>
        </p:txBody>
      </p:sp>
      <p:pic>
        <p:nvPicPr>
          <p:cNvPr id="2049" name="Kép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4953000"/>
            <a:ext cx="7277100" cy="171225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0" y="1828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1447689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4700"/>
            <a:ext cx="8229600" cy="749300"/>
          </a:xfrm>
        </p:spPr>
        <p:txBody>
          <a:bodyPr>
            <a:normAutofit fontScale="90000"/>
          </a:bodyPr>
          <a:lstStyle/>
          <a:p>
            <a:pPr lvl="0"/>
            <a:r>
              <a:rPr lang="hu-HU" b="1" dirty="0" smtClean="0"/>
              <a:t>2. </a:t>
            </a:r>
            <a:r>
              <a:rPr lang="en-GB" b="1" dirty="0" smtClean="0"/>
              <a:t>Analysis of risk management</a:t>
            </a:r>
            <a:endParaRPr lang="hu-HU" b="1" dirty="0"/>
          </a:p>
        </p:txBody>
      </p:sp>
      <p:sp>
        <p:nvSpPr>
          <p:cNvPr id="3" name="Content Placeholder 2"/>
          <p:cNvSpPr>
            <a:spLocks noGrp="1"/>
          </p:cNvSpPr>
          <p:nvPr>
            <p:ph idx="1"/>
          </p:nvPr>
        </p:nvSpPr>
        <p:spPr>
          <a:xfrm>
            <a:off x="457200" y="1600200"/>
            <a:ext cx="8458200" cy="4525963"/>
          </a:xfrm>
        </p:spPr>
        <p:txBody>
          <a:bodyPr>
            <a:normAutofit/>
          </a:bodyPr>
          <a:lstStyle/>
          <a:p>
            <a:pPr marL="457200" lvl="1" indent="0">
              <a:buNone/>
            </a:pPr>
            <a:endParaRPr lang="hu-HU" sz="2000" dirty="0" smtClean="0"/>
          </a:p>
          <a:p>
            <a:endParaRPr lang="hu-HU" sz="2400" b="1" dirty="0" smtClean="0"/>
          </a:p>
          <a:p>
            <a:endParaRPr lang="bs-Latn-BA" sz="2400" dirty="0">
              <a:solidFill>
                <a:srgbClr val="002060"/>
              </a:solidFill>
              <a:latin typeface="Book Antiqua" panose="02040602050305030304" pitchFamily="18" charset="0"/>
            </a:endParaRPr>
          </a:p>
        </p:txBody>
      </p:sp>
      <p:sp>
        <p:nvSpPr>
          <p:cNvPr id="6"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B6F15528-21DE-4FAA-801E-634DDDAF4B2B}" type="slidenum">
              <a:rPr lang="en-US" smtClean="0"/>
              <a:pPr/>
              <a:t>12</a:t>
            </a:fld>
            <a:endParaRPr lang="en-US"/>
          </a:p>
        </p:txBody>
      </p:sp>
      <p:pic>
        <p:nvPicPr>
          <p:cNvPr id="11" name="Picture 10" descr="final_color.jpg"/>
          <p:cNvPicPr>
            <a:picLocks noChangeAspect="1"/>
          </p:cNvPicPr>
          <p:nvPr/>
        </p:nvPicPr>
        <p:blipFill>
          <a:blip r:embed="rId2" cstate="print"/>
          <a:stretch>
            <a:fillRect/>
          </a:stretch>
        </p:blipFill>
        <p:spPr>
          <a:xfrm>
            <a:off x="0" y="0"/>
            <a:ext cx="1447800" cy="685800"/>
          </a:xfrm>
          <a:prstGeom prst="rect">
            <a:avLst/>
          </a:prstGeom>
        </p:spPr>
      </p:pic>
      <p:pic>
        <p:nvPicPr>
          <p:cNvPr id="12" name="Picture 11" descr="eu_flag_co_funded_pos_[rgb]_right.jpg"/>
          <p:cNvPicPr/>
          <p:nvPr/>
        </p:nvPicPr>
        <p:blipFill>
          <a:blip r:embed="rId3" cstate="print"/>
          <a:stretch>
            <a:fillRect/>
          </a:stretch>
        </p:blipFill>
        <p:spPr>
          <a:xfrm>
            <a:off x="7467600" y="152400"/>
            <a:ext cx="1676400" cy="409575"/>
          </a:xfrm>
          <a:prstGeom prst="rect">
            <a:avLst/>
          </a:prstGeom>
        </p:spPr>
      </p:pic>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u-HU"/>
          </a:p>
        </p:txBody>
      </p:sp>
      <p:pic>
        <p:nvPicPr>
          <p:cNvPr id="2049" name="Kép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875" y="1676400"/>
            <a:ext cx="8096249" cy="1905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0" y="1828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Szövegdoboz 7"/>
          <p:cNvSpPr txBox="1"/>
          <p:nvPr/>
        </p:nvSpPr>
        <p:spPr>
          <a:xfrm>
            <a:off x="2895600" y="3627422"/>
            <a:ext cx="2736839" cy="369332"/>
          </a:xfrm>
          <a:prstGeom prst="rect">
            <a:avLst/>
          </a:prstGeom>
          <a:noFill/>
        </p:spPr>
        <p:txBody>
          <a:bodyPr wrap="none" rtlCol="0">
            <a:spAutoFit/>
          </a:bodyPr>
          <a:lstStyle/>
          <a:p>
            <a:r>
              <a:rPr lang="hu-HU" dirty="0" err="1" smtClean="0"/>
              <a:t>Preliminary</a:t>
            </a:r>
            <a:r>
              <a:rPr lang="hu-HU" dirty="0" smtClean="0"/>
              <a:t> </a:t>
            </a:r>
            <a:r>
              <a:rPr lang="hu-HU" dirty="0" err="1" smtClean="0"/>
              <a:t>flood</a:t>
            </a:r>
            <a:r>
              <a:rPr lang="hu-HU" dirty="0" smtClean="0"/>
              <a:t> </a:t>
            </a:r>
            <a:r>
              <a:rPr lang="hu-HU" dirty="0" err="1" smtClean="0"/>
              <a:t>risk</a:t>
            </a:r>
            <a:r>
              <a:rPr lang="hu-HU" dirty="0" smtClean="0"/>
              <a:t> </a:t>
            </a:r>
            <a:r>
              <a:rPr lang="hu-HU" dirty="0" err="1" smtClean="0"/>
              <a:t>maps</a:t>
            </a:r>
            <a:endParaRPr lang="hu-HU" dirty="0"/>
          </a:p>
        </p:txBody>
      </p:sp>
      <p:pic>
        <p:nvPicPr>
          <p:cNvPr id="13" name="Kép 12"/>
          <p:cNvPicPr/>
          <p:nvPr/>
        </p:nvPicPr>
        <p:blipFill>
          <a:blip r:embed="rId5">
            <a:extLst>
              <a:ext uri="{28A0092B-C50C-407E-A947-70E740481C1C}">
                <a14:useLocalDpi xmlns:a14="http://schemas.microsoft.com/office/drawing/2010/main" val="0"/>
              </a:ext>
            </a:extLst>
          </a:blip>
          <a:stretch>
            <a:fillRect/>
          </a:stretch>
        </p:blipFill>
        <p:spPr>
          <a:xfrm>
            <a:off x="687366" y="4045584"/>
            <a:ext cx="7932758" cy="1745615"/>
          </a:xfrm>
          <a:prstGeom prst="rect">
            <a:avLst/>
          </a:prstGeom>
        </p:spPr>
      </p:pic>
      <p:sp>
        <p:nvSpPr>
          <p:cNvPr id="14" name="Szövegdoboz 13"/>
          <p:cNvSpPr txBox="1"/>
          <p:nvPr/>
        </p:nvSpPr>
        <p:spPr>
          <a:xfrm>
            <a:off x="3200401" y="5943600"/>
            <a:ext cx="2821764" cy="369332"/>
          </a:xfrm>
          <a:prstGeom prst="rect">
            <a:avLst/>
          </a:prstGeom>
          <a:noFill/>
        </p:spPr>
        <p:txBody>
          <a:bodyPr wrap="square" rtlCol="0">
            <a:spAutoFit/>
          </a:bodyPr>
          <a:lstStyle/>
          <a:p>
            <a:r>
              <a:rPr lang="hu-HU" dirty="0" err="1" smtClean="0"/>
              <a:t>Hazard</a:t>
            </a:r>
            <a:r>
              <a:rPr lang="hu-HU" dirty="0" smtClean="0"/>
              <a:t> and  </a:t>
            </a:r>
            <a:r>
              <a:rPr lang="hu-HU" dirty="0" err="1" smtClean="0"/>
              <a:t>risk</a:t>
            </a:r>
            <a:r>
              <a:rPr lang="hu-HU" dirty="0" smtClean="0"/>
              <a:t> </a:t>
            </a:r>
            <a:r>
              <a:rPr lang="hu-HU" dirty="0" err="1" smtClean="0"/>
              <a:t>maps</a:t>
            </a:r>
            <a:endParaRPr lang="hu-HU" dirty="0"/>
          </a:p>
        </p:txBody>
      </p:sp>
    </p:spTree>
    <p:extLst>
      <p:ext uri="{BB962C8B-B14F-4D97-AF65-F5344CB8AC3E}">
        <p14:creationId xmlns:p14="http://schemas.microsoft.com/office/powerpoint/2010/main" val="37152106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4700"/>
            <a:ext cx="8229600" cy="749300"/>
          </a:xfrm>
        </p:spPr>
        <p:txBody>
          <a:bodyPr>
            <a:normAutofit fontScale="90000"/>
          </a:bodyPr>
          <a:lstStyle/>
          <a:p>
            <a:pPr lvl="0"/>
            <a:r>
              <a:rPr lang="hu-HU" b="1" dirty="0" smtClean="0"/>
              <a:t>2. </a:t>
            </a:r>
            <a:r>
              <a:rPr lang="en-GB" b="1" dirty="0" smtClean="0"/>
              <a:t>Analysis of risk management</a:t>
            </a:r>
            <a:endParaRPr lang="hu-HU" b="1" dirty="0"/>
          </a:p>
        </p:txBody>
      </p:sp>
      <p:sp>
        <p:nvSpPr>
          <p:cNvPr id="3" name="Content Placeholder 2"/>
          <p:cNvSpPr>
            <a:spLocks noGrp="1"/>
          </p:cNvSpPr>
          <p:nvPr>
            <p:ph idx="1"/>
          </p:nvPr>
        </p:nvSpPr>
        <p:spPr/>
        <p:txBody>
          <a:bodyPr>
            <a:normAutofit fontScale="92500"/>
          </a:bodyPr>
          <a:lstStyle/>
          <a:p>
            <a:r>
              <a:rPr lang="bs-Latn-BA" dirty="0"/>
              <a:t>Non-structural, legal and regulatory measures:</a:t>
            </a:r>
            <a:endParaRPr lang="hu-HU" dirty="0"/>
          </a:p>
          <a:p>
            <a:pPr lvl="1"/>
            <a:r>
              <a:rPr lang="en-US" dirty="0"/>
              <a:t>Good national and international cooperation (WG-F, ICPDR FP-EG, Border Comm.)</a:t>
            </a:r>
            <a:endParaRPr lang="hu-HU" dirty="0"/>
          </a:p>
          <a:p>
            <a:pPr lvl="1"/>
            <a:r>
              <a:rPr lang="en-US" dirty="0"/>
              <a:t>Precise flood forecasting: continuous development</a:t>
            </a:r>
            <a:endParaRPr lang="hu-HU" dirty="0"/>
          </a:p>
          <a:p>
            <a:pPr lvl="1"/>
            <a:r>
              <a:rPr lang="en-US" dirty="0"/>
              <a:t>Raising awareness: municipality flood </a:t>
            </a:r>
            <a:r>
              <a:rPr lang="en-US" dirty="0" err="1"/>
              <a:t>defence</a:t>
            </a:r>
            <a:r>
              <a:rPr lang="en-US" dirty="0"/>
              <a:t> plans</a:t>
            </a:r>
            <a:endParaRPr lang="hu-HU" dirty="0"/>
          </a:p>
          <a:p>
            <a:pPr lvl="1"/>
            <a:r>
              <a:rPr lang="en-US" dirty="0"/>
              <a:t>Recalculation of the </a:t>
            </a:r>
            <a:r>
              <a:rPr lang="hu-HU" dirty="0" smtClean="0"/>
              <a:t>D</a:t>
            </a:r>
            <a:r>
              <a:rPr lang="en-US" dirty="0" err="1" smtClean="0"/>
              <a:t>esign</a:t>
            </a:r>
            <a:r>
              <a:rPr lang="en-US" dirty="0" smtClean="0"/>
              <a:t> </a:t>
            </a:r>
            <a:r>
              <a:rPr lang="hu-HU" dirty="0" smtClean="0"/>
              <a:t>F</a:t>
            </a:r>
            <a:r>
              <a:rPr lang="en-US" dirty="0" err="1" smtClean="0"/>
              <a:t>lood</a:t>
            </a:r>
            <a:r>
              <a:rPr lang="en-US" dirty="0" smtClean="0"/>
              <a:t> </a:t>
            </a:r>
            <a:r>
              <a:rPr lang="hu-HU" dirty="0" smtClean="0"/>
              <a:t>L</a:t>
            </a:r>
            <a:r>
              <a:rPr lang="en-US" dirty="0" err="1" smtClean="0"/>
              <a:t>evel</a:t>
            </a:r>
            <a:r>
              <a:rPr lang="en-US" dirty="0" smtClean="0"/>
              <a:t> </a:t>
            </a:r>
            <a:r>
              <a:rPr lang="en-US" dirty="0"/>
              <a:t>(DFL, in Hungarian ‘</a:t>
            </a:r>
            <a:r>
              <a:rPr lang="en-US" dirty="0" err="1"/>
              <a:t>mértékadó</a:t>
            </a:r>
            <a:r>
              <a:rPr lang="en-US" dirty="0"/>
              <a:t> </a:t>
            </a:r>
            <a:r>
              <a:rPr lang="en-US" dirty="0" err="1"/>
              <a:t>árvíz</a:t>
            </a:r>
            <a:r>
              <a:rPr lang="en-US" dirty="0"/>
              <a:t> </a:t>
            </a:r>
            <a:r>
              <a:rPr lang="en-US" dirty="0" err="1"/>
              <a:t>szint</a:t>
            </a:r>
            <a:r>
              <a:rPr lang="en-US" dirty="0"/>
              <a:t>’, MÁSZ) legal update on 100 year </a:t>
            </a:r>
            <a:r>
              <a:rPr lang="en-US" dirty="0" err="1"/>
              <a:t>defence</a:t>
            </a:r>
            <a:endParaRPr lang="hu-HU" dirty="0"/>
          </a:p>
          <a:p>
            <a:pPr lvl="1"/>
            <a:r>
              <a:rPr lang="en-US" dirty="0"/>
              <a:t>Sustainable floodplain management (plans): short and long term measures</a:t>
            </a:r>
            <a:endParaRPr lang="hu-HU" dirty="0"/>
          </a:p>
          <a:p>
            <a:pPr marL="0" indent="0">
              <a:buNone/>
            </a:pPr>
            <a:endParaRPr lang="bs-Latn-BA" dirty="0">
              <a:solidFill>
                <a:srgbClr val="002060"/>
              </a:solidFill>
              <a:latin typeface="Book Antiqua" panose="02040602050305030304" pitchFamily="18" charset="0"/>
            </a:endParaRPr>
          </a:p>
        </p:txBody>
      </p:sp>
      <p:sp>
        <p:nvSpPr>
          <p:cNvPr id="6"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B6F15528-21DE-4FAA-801E-634DDDAF4B2B}" type="slidenum">
              <a:rPr lang="en-US" smtClean="0"/>
              <a:pPr/>
              <a:t>13</a:t>
            </a:fld>
            <a:endParaRPr lang="en-US"/>
          </a:p>
        </p:txBody>
      </p:sp>
      <p:pic>
        <p:nvPicPr>
          <p:cNvPr id="11" name="Picture 10" descr="final_color.jpg"/>
          <p:cNvPicPr>
            <a:picLocks noChangeAspect="1"/>
          </p:cNvPicPr>
          <p:nvPr/>
        </p:nvPicPr>
        <p:blipFill>
          <a:blip r:embed="rId2" cstate="print"/>
          <a:stretch>
            <a:fillRect/>
          </a:stretch>
        </p:blipFill>
        <p:spPr>
          <a:xfrm>
            <a:off x="0" y="0"/>
            <a:ext cx="1447800" cy="685800"/>
          </a:xfrm>
          <a:prstGeom prst="rect">
            <a:avLst/>
          </a:prstGeom>
        </p:spPr>
      </p:pic>
      <p:pic>
        <p:nvPicPr>
          <p:cNvPr id="12" name="Picture 11" descr="eu_flag_co_funded_pos_[rgb]_right.jpg"/>
          <p:cNvPicPr/>
          <p:nvPr/>
        </p:nvPicPr>
        <p:blipFill>
          <a:blip r:embed="rId3" cstate="print"/>
          <a:stretch>
            <a:fillRect/>
          </a:stretch>
        </p:blipFill>
        <p:spPr>
          <a:xfrm>
            <a:off x="7467600" y="152400"/>
            <a:ext cx="1676400" cy="409575"/>
          </a:xfrm>
          <a:prstGeom prst="rect">
            <a:avLst/>
          </a:prstGeom>
        </p:spPr>
      </p:pic>
    </p:spTree>
    <p:extLst>
      <p:ext uri="{BB962C8B-B14F-4D97-AF65-F5344CB8AC3E}">
        <p14:creationId xmlns:p14="http://schemas.microsoft.com/office/powerpoint/2010/main" val="5626912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4700"/>
            <a:ext cx="8229600" cy="749300"/>
          </a:xfrm>
        </p:spPr>
        <p:txBody>
          <a:bodyPr>
            <a:normAutofit fontScale="90000"/>
          </a:bodyPr>
          <a:lstStyle/>
          <a:p>
            <a:pPr lvl="0"/>
            <a:r>
              <a:rPr lang="hu-HU" b="1" dirty="0" err="1" smtClean="0"/>
              <a:t>Flood</a:t>
            </a:r>
            <a:r>
              <a:rPr lang="hu-HU" b="1" dirty="0" smtClean="0"/>
              <a:t> </a:t>
            </a:r>
            <a:r>
              <a:rPr lang="hu-HU" b="1" dirty="0" err="1" smtClean="0"/>
              <a:t>defense</a:t>
            </a:r>
            <a:r>
              <a:rPr lang="hu-HU" b="1" dirty="0" smtClean="0"/>
              <a:t> </a:t>
            </a:r>
            <a:r>
              <a:rPr lang="hu-HU" b="1" dirty="0" err="1" smtClean="0"/>
              <a:t>plan</a:t>
            </a:r>
            <a:endParaRPr lang="bs-Latn-BA" dirty="0">
              <a:solidFill>
                <a:srgbClr val="002060"/>
              </a:solidFill>
              <a:latin typeface="Book Antiqua" panose="02040602050305030304" pitchFamily="18" charset="0"/>
            </a:endParaRPr>
          </a:p>
        </p:txBody>
      </p:sp>
      <p:sp>
        <p:nvSpPr>
          <p:cNvPr id="6"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B6F15528-21DE-4FAA-801E-634DDDAF4B2B}" type="slidenum">
              <a:rPr lang="en-US" smtClean="0"/>
              <a:pPr/>
              <a:t>14</a:t>
            </a:fld>
            <a:endParaRPr lang="en-US"/>
          </a:p>
        </p:txBody>
      </p:sp>
      <p:pic>
        <p:nvPicPr>
          <p:cNvPr id="11" name="Picture 10" descr="final_color.jpg"/>
          <p:cNvPicPr>
            <a:picLocks noChangeAspect="1"/>
          </p:cNvPicPr>
          <p:nvPr/>
        </p:nvPicPr>
        <p:blipFill>
          <a:blip r:embed="rId2" cstate="print"/>
          <a:stretch>
            <a:fillRect/>
          </a:stretch>
        </p:blipFill>
        <p:spPr>
          <a:xfrm>
            <a:off x="0" y="0"/>
            <a:ext cx="1447800" cy="685800"/>
          </a:xfrm>
          <a:prstGeom prst="rect">
            <a:avLst/>
          </a:prstGeom>
        </p:spPr>
      </p:pic>
      <p:pic>
        <p:nvPicPr>
          <p:cNvPr id="12" name="Picture 11" descr="eu_flag_co_funded_pos_[rgb]_right.jpg"/>
          <p:cNvPicPr/>
          <p:nvPr/>
        </p:nvPicPr>
        <p:blipFill>
          <a:blip r:embed="rId3" cstate="print"/>
          <a:stretch>
            <a:fillRect/>
          </a:stretch>
        </p:blipFill>
        <p:spPr>
          <a:xfrm>
            <a:off x="7467600" y="152400"/>
            <a:ext cx="1676400" cy="409575"/>
          </a:xfrm>
          <a:prstGeom prst="rect">
            <a:avLst/>
          </a:prstGeom>
        </p:spPr>
      </p:pic>
      <p:sp>
        <p:nvSpPr>
          <p:cNvPr id="4" name="Téglalap 3"/>
          <p:cNvSpPr/>
          <p:nvPr/>
        </p:nvSpPr>
        <p:spPr>
          <a:xfrm>
            <a:off x="845507" y="4876800"/>
            <a:ext cx="7772400" cy="1631216"/>
          </a:xfrm>
          <a:prstGeom prst="rect">
            <a:avLst/>
          </a:prstGeom>
        </p:spPr>
        <p:txBody>
          <a:bodyPr wrap="square">
            <a:spAutoFit/>
          </a:bodyPr>
          <a:lstStyle/>
          <a:p>
            <a:r>
              <a:rPr lang="bs-Latn-BA" sz="2000" dirty="0"/>
              <a:t>The recalculation of the design flood level was made in 2014 for all 2800 km diked rivers. The floodplain management plans were also were made in 2014.The hikes are made to the actual design flood level of water. DFL water level is calculated from the historical flood level heights and the frequency of the floods.</a:t>
            </a:r>
            <a:endParaRPr lang="hu-HU" sz="2000" dirty="0"/>
          </a:p>
        </p:txBody>
      </p:sp>
      <p:pic>
        <p:nvPicPr>
          <p:cNvPr id="10" name="Kép 9"/>
          <p:cNvPicPr/>
          <p:nvPr/>
        </p:nvPicPr>
        <p:blipFill>
          <a:blip r:embed="rId4">
            <a:extLst>
              <a:ext uri="{28A0092B-C50C-407E-A947-70E740481C1C}">
                <a14:useLocalDpi xmlns:a14="http://schemas.microsoft.com/office/drawing/2010/main" val="0"/>
              </a:ext>
            </a:extLst>
          </a:blip>
          <a:stretch>
            <a:fillRect/>
          </a:stretch>
        </p:blipFill>
        <p:spPr>
          <a:xfrm>
            <a:off x="1981200" y="1607184"/>
            <a:ext cx="4657725" cy="3269615"/>
          </a:xfrm>
          <a:prstGeom prst="rect">
            <a:avLst/>
          </a:prstGeom>
        </p:spPr>
      </p:pic>
    </p:spTree>
    <p:extLst>
      <p:ext uri="{BB962C8B-B14F-4D97-AF65-F5344CB8AC3E}">
        <p14:creationId xmlns:p14="http://schemas.microsoft.com/office/powerpoint/2010/main" val="31447689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4700"/>
            <a:ext cx="8229600" cy="749300"/>
          </a:xfrm>
        </p:spPr>
        <p:txBody>
          <a:bodyPr>
            <a:normAutofit fontScale="90000"/>
          </a:bodyPr>
          <a:lstStyle/>
          <a:p>
            <a:pPr lvl="0"/>
            <a:r>
              <a:rPr lang="hu-HU" b="1" dirty="0" smtClean="0"/>
              <a:t>3. </a:t>
            </a:r>
            <a:r>
              <a:rPr lang="en-GB" b="1" dirty="0" smtClean="0"/>
              <a:t>Analysis </a:t>
            </a:r>
            <a:r>
              <a:rPr lang="en-GB" b="1" dirty="0"/>
              <a:t>of responsible institutes</a:t>
            </a:r>
            <a:endParaRPr lang="hu-HU" b="1" dirty="0"/>
          </a:p>
        </p:txBody>
      </p:sp>
      <p:sp>
        <p:nvSpPr>
          <p:cNvPr id="6"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B6F15528-21DE-4FAA-801E-634DDDAF4B2B}" type="slidenum">
              <a:rPr lang="en-US" smtClean="0"/>
              <a:pPr/>
              <a:t>15</a:t>
            </a:fld>
            <a:endParaRPr lang="en-US"/>
          </a:p>
        </p:txBody>
      </p:sp>
      <p:pic>
        <p:nvPicPr>
          <p:cNvPr id="11" name="Picture 10" descr="final_color.jpg"/>
          <p:cNvPicPr>
            <a:picLocks noChangeAspect="1"/>
          </p:cNvPicPr>
          <p:nvPr/>
        </p:nvPicPr>
        <p:blipFill>
          <a:blip r:embed="rId2" cstate="print"/>
          <a:stretch>
            <a:fillRect/>
          </a:stretch>
        </p:blipFill>
        <p:spPr>
          <a:xfrm>
            <a:off x="0" y="0"/>
            <a:ext cx="1447800" cy="685800"/>
          </a:xfrm>
          <a:prstGeom prst="rect">
            <a:avLst/>
          </a:prstGeom>
        </p:spPr>
      </p:pic>
      <p:pic>
        <p:nvPicPr>
          <p:cNvPr id="12" name="Picture 11" descr="eu_flag_co_funded_pos_[rgb]_right.jpg"/>
          <p:cNvPicPr/>
          <p:nvPr/>
        </p:nvPicPr>
        <p:blipFill>
          <a:blip r:embed="rId3" cstate="print"/>
          <a:stretch>
            <a:fillRect/>
          </a:stretch>
        </p:blipFill>
        <p:spPr>
          <a:xfrm>
            <a:off x="7467600" y="152400"/>
            <a:ext cx="1676400" cy="409575"/>
          </a:xfrm>
          <a:prstGeom prst="rect">
            <a:avLst/>
          </a:prstGeom>
        </p:spPr>
      </p:pic>
      <p:pic>
        <p:nvPicPr>
          <p:cNvPr id="10" name="Tartalom helye 9"/>
          <p:cNvPicPr>
            <a:picLocks noGrp="1"/>
          </p:cNvPicPr>
          <p:nvPr>
            <p:ph idx="1"/>
          </p:nvPr>
        </p:nvPicPr>
        <p:blipFill>
          <a:blip r:embed="rId4">
            <a:extLst>
              <a:ext uri="{28A0092B-C50C-407E-A947-70E740481C1C}">
                <a14:useLocalDpi xmlns:a14="http://schemas.microsoft.com/office/drawing/2010/main" val="0"/>
              </a:ext>
            </a:extLst>
          </a:blip>
          <a:stretch>
            <a:fillRect/>
          </a:stretch>
        </p:blipFill>
        <p:spPr>
          <a:xfrm>
            <a:off x="1295400" y="1600200"/>
            <a:ext cx="6705600" cy="4953000"/>
          </a:xfrm>
          <a:prstGeom prst="rect">
            <a:avLst/>
          </a:prstGeom>
        </p:spPr>
      </p:pic>
    </p:spTree>
    <p:extLst>
      <p:ext uri="{BB962C8B-B14F-4D97-AF65-F5344CB8AC3E}">
        <p14:creationId xmlns:p14="http://schemas.microsoft.com/office/powerpoint/2010/main" val="31447689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4700"/>
            <a:ext cx="8229600" cy="749300"/>
          </a:xfrm>
        </p:spPr>
        <p:txBody>
          <a:bodyPr>
            <a:normAutofit fontScale="90000"/>
          </a:bodyPr>
          <a:lstStyle/>
          <a:p>
            <a:pPr lvl="0"/>
            <a:r>
              <a:rPr lang="hu-HU" b="1" dirty="0" smtClean="0"/>
              <a:t>3. </a:t>
            </a:r>
            <a:r>
              <a:rPr lang="en-GB" b="1" dirty="0" smtClean="0"/>
              <a:t>Analysis </a:t>
            </a:r>
            <a:r>
              <a:rPr lang="en-GB" b="1" dirty="0"/>
              <a:t>of responsible institutes</a:t>
            </a:r>
            <a:endParaRPr lang="hu-HU" b="1" dirty="0"/>
          </a:p>
        </p:txBody>
      </p:sp>
      <p:sp>
        <p:nvSpPr>
          <p:cNvPr id="6"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B6F15528-21DE-4FAA-801E-634DDDAF4B2B}" type="slidenum">
              <a:rPr lang="en-US" smtClean="0"/>
              <a:pPr/>
              <a:t>16</a:t>
            </a:fld>
            <a:endParaRPr lang="en-US"/>
          </a:p>
        </p:txBody>
      </p:sp>
      <p:pic>
        <p:nvPicPr>
          <p:cNvPr id="11" name="Picture 10" descr="final_color.jpg"/>
          <p:cNvPicPr>
            <a:picLocks noChangeAspect="1"/>
          </p:cNvPicPr>
          <p:nvPr/>
        </p:nvPicPr>
        <p:blipFill>
          <a:blip r:embed="rId2" cstate="print"/>
          <a:stretch>
            <a:fillRect/>
          </a:stretch>
        </p:blipFill>
        <p:spPr>
          <a:xfrm>
            <a:off x="0" y="0"/>
            <a:ext cx="1447800" cy="685800"/>
          </a:xfrm>
          <a:prstGeom prst="rect">
            <a:avLst/>
          </a:prstGeom>
        </p:spPr>
      </p:pic>
      <p:pic>
        <p:nvPicPr>
          <p:cNvPr id="12" name="Picture 11" descr="eu_flag_co_funded_pos_[rgb]_right.jpg"/>
          <p:cNvPicPr/>
          <p:nvPr/>
        </p:nvPicPr>
        <p:blipFill>
          <a:blip r:embed="rId3" cstate="print"/>
          <a:stretch>
            <a:fillRect/>
          </a:stretch>
        </p:blipFill>
        <p:spPr>
          <a:xfrm>
            <a:off x="7467600" y="152400"/>
            <a:ext cx="1676400" cy="409575"/>
          </a:xfrm>
          <a:prstGeom prst="rect">
            <a:avLst/>
          </a:prstGeom>
        </p:spPr>
      </p:pic>
      <p:pic>
        <p:nvPicPr>
          <p:cNvPr id="13" name="Kép 12"/>
          <p:cNvPicPr/>
          <p:nvPr/>
        </p:nvPicPr>
        <p:blipFill>
          <a:blip r:embed="rId4">
            <a:extLst>
              <a:ext uri="{28A0092B-C50C-407E-A947-70E740481C1C}">
                <a14:useLocalDpi xmlns:a14="http://schemas.microsoft.com/office/drawing/2010/main" val="0"/>
              </a:ext>
            </a:extLst>
          </a:blip>
          <a:stretch>
            <a:fillRect/>
          </a:stretch>
        </p:blipFill>
        <p:spPr>
          <a:xfrm>
            <a:off x="1066801" y="1804987"/>
            <a:ext cx="7010400" cy="4519613"/>
          </a:xfrm>
          <a:prstGeom prst="rect">
            <a:avLst/>
          </a:prstGeom>
        </p:spPr>
      </p:pic>
    </p:spTree>
    <p:extLst>
      <p:ext uri="{BB962C8B-B14F-4D97-AF65-F5344CB8AC3E}">
        <p14:creationId xmlns:p14="http://schemas.microsoft.com/office/powerpoint/2010/main" val="1805391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4700"/>
            <a:ext cx="8229600" cy="749300"/>
          </a:xfrm>
        </p:spPr>
        <p:txBody>
          <a:bodyPr>
            <a:normAutofit fontScale="90000"/>
          </a:bodyPr>
          <a:lstStyle/>
          <a:p>
            <a:pPr lvl="0"/>
            <a:r>
              <a:rPr lang="hu-HU" b="1" dirty="0" smtClean="0"/>
              <a:t>4. </a:t>
            </a:r>
            <a:r>
              <a:rPr lang="en-GB" b="1" dirty="0" smtClean="0"/>
              <a:t>Analysis </a:t>
            </a:r>
            <a:r>
              <a:rPr lang="en-GB" b="1" dirty="0"/>
              <a:t>of EU master curricula</a:t>
            </a:r>
            <a:endParaRPr lang="hu-HU" b="1" dirty="0"/>
          </a:p>
        </p:txBody>
      </p:sp>
      <p:sp>
        <p:nvSpPr>
          <p:cNvPr id="6"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B6F15528-21DE-4FAA-801E-634DDDAF4B2B}" type="slidenum">
              <a:rPr lang="en-US" smtClean="0"/>
              <a:pPr/>
              <a:t>17</a:t>
            </a:fld>
            <a:endParaRPr lang="en-US"/>
          </a:p>
        </p:txBody>
      </p:sp>
      <p:pic>
        <p:nvPicPr>
          <p:cNvPr id="11" name="Picture 10" descr="final_color.jpg"/>
          <p:cNvPicPr>
            <a:picLocks noChangeAspect="1"/>
          </p:cNvPicPr>
          <p:nvPr/>
        </p:nvPicPr>
        <p:blipFill>
          <a:blip r:embed="rId2" cstate="print"/>
          <a:stretch>
            <a:fillRect/>
          </a:stretch>
        </p:blipFill>
        <p:spPr>
          <a:xfrm>
            <a:off x="0" y="0"/>
            <a:ext cx="1447800" cy="685800"/>
          </a:xfrm>
          <a:prstGeom prst="rect">
            <a:avLst/>
          </a:prstGeom>
        </p:spPr>
      </p:pic>
      <p:pic>
        <p:nvPicPr>
          <p:cNvPr id="12" name="Picture 11" descr="eu_flag_co_funded_pos_[rgb]_right.jpg"/>
          <p:cNvPicPr/>
          <p:nvPr/>
        </p:nvPicPr>
        <p:blipFill>
          <a:blip r:embed="rId3" cstate="print"/>
          <a:stretch>
            <a:fillRect/>
          </a:stretch>
        </p:blipFill>
        <p:spPr>
          <a:xfrm>
            <a:off x="7467600" y="152400"/>
            <a:ext cx="1676400" cy="409575"/>
          </a:xfrm>
          <a:prstGeom prst="rect">
            <a:avLst/>
          </a:prstGeom>
        </p:spPr>
      </p:pic>
      <p:sp>
        <p:nvSpPr>
          <p:cNvPr id="5" name="Rectangle 3"/>
          <p:cNvSpPr>
            <a:spLocks noChangeArrowheads="1"/>
          </p:cNvSpPr>
          <p:nvPr/>
        </p:nvSpPr>
        <p:spPr bwMode="auto">
          <a:xfrm>
            <a:off x="0" y="27146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pic>
        <p:nvPicPr>
          <p:cNvPr id="13" name="Kép 12"/>
          <p:cNvPicPr/>
          <p:nvPr/>
        </p:nvPicPr>
        <p:blipFill>
          <a:blip r:embed="rId4">
            <a:extLst>
              <a:ext uri="{28A0092B-C50C-407E-A947-70E740481C1C}">
                <a14:useLocalDpi xmlns:a14="http://schemas.microsoft.com/office/drawing/2010/main" val="0"/>
              </a:ext>
            </a:extLst>
          </a:blip>
          <a:srcRect/>
          <a:stretch>
            <a:fillRect/>
          </a:stretch>
        </p:blipFill>
        <p:spPr bwMode="auto">
          <a:xfrm>
            <a:off x="381000" y="1905000"/>
            <a:ext cx="8382000" cy="3962401"/>
          </a:xfrm>
          <a:prstGeom prst="rect">
            <a:avLst/>
          </a:prstGeom>
          <a:noFill/>
          <a:ln>
            <a:noFill/>
          </a:ln>
        </p:spPr>
      </p:pic>
    </p:spTree>
    <p:extLst>
      <p:ext uri="{BB962C8B-B14F-4D97-AF65-F5344CB8AC3E}">
        <p14:creationId xmlns:p14="http://schemas.microsoft.com/office/powerpoint/2010/main" val="31447689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4700"/>
            <a:ext cx="8229600" cy="749300"/>
          </a:xfrm>
        </p:spPr>
        <p:txBody>
          <a:bodyPr>
            <a:normAutofit fontScale="90000"/>
          </a:bodyPr>
          <a:lstStyle/>
          <a:p>
            <a:pPr lvl="0"/>
            <a:r>
              <a:rPr lang="hu-HU" b="1" dirty="0" smtClean="0"/>
              <a:t>1. </a:t>
            </a:r>
            <a:r>
              <a:rPr lang="en-GB" b="1" dirty="0" smtClean="0"/>
              <a:t>Identification </a:t>
            </a:r>
            <a:r>
              <a:rPr lang="en-GB" b="1" dirty="0"/>
              <a:t>of natural </a:t>
            </a:r>
            <a:r>
              <a:rPr lang="en-GB" b="1" dirty="0" smtClean="0"/>
              <a:t>disasters</a:t>
            </a:r>
            <a:endParaRPr lang="bs-Latn-BA" dirty="0">
              <a:solidFill>
                <a:srgbClr val="002060"/>
              </a:solidFill>
              <a:latin typeface="Book Antiqua" panose="02040602050305030304" pitchFamily="18" charset="0"/>
            </a:endParaRPr>
          </a:p>
        </p:txBody>
      </p:sp>
      <p:sp>
        <p:nvSpPr>
          <p:cNvPr id="3" name="Content Placeholder 2"/>
          <p:cNvSpPr>
            <a:spLocks noGrp="1"/>
          </p:cNvSpPr>
          <p:nvPr>
            <p:ph idx="1"/>
          </p:nvPr>
        </p:nvSpPr>
        <p:spPr>
          <a:xfrm>
            <a:off x="457200" y="1600200"/>
            <a:ext cx="3200400" cy="4525963"/>
          </a:xfrm>
        </p:spPr>
        <p:txBody>
          <a:bodyPr>
            <a:normAutofit/>
          </a:bodyPr>
          <a:lstStyle/>
          <a:p>
            <a:pPr marL="0" indent="0">
              <a:buNone/>
            </a:pPr>
            <a:r>
              <a:rPr lang="en-GB" sz="2000" dirty="0">
                <a:solidFill>
                  <a:srgbClr val="FF0000"/>
                </a:solidFill>
              </a:rPr>
              <a:t>Flood</a:t>
            </a:r>
            <a:r>
              <a:rPr lang="en-GB" sz="2000" dirty="0"/>
              <a:t> protection has thus historically been an important task for its inhabitants. The two largest rivers are the Danube and Tisza. Over 50 </a:t>
            </a:r>
            <a:r>
              <a:rPr lang="hu-HU" sz="2000" dirty="0" smtClean="0"/>
              <a:t>%</a:t>
            </a:r>
            <a:r>
              <a:rPr lang="en-GB" sz="2000" dirty="0" smtClean="0"/>
              <a:t> </a:t>
            </a:r>
            <a:r>
              <a:rPr lang="en-GB" sz="2000" dirty="0"/>
              <a:t>of the overall territory of Hungary, including two thirds of the arable land is endangered by flood hazards. On the Danube with a 10 -12 year interval and on the Tisza every 5-6 years, there are larger </a:t>
            </a:r>
            <a:r>
              <a:rPr lang="en-GB" sz="2000" dirty="0" smtClean="0"/>
              <a:t>floods</a:t>
            </a:r>
            <a:r>
              <a:rPr lang="hu-HU" sz="2000" dirty="0" smtClean="0"/>
              <a:t>.</a:t>
            </a:r>
            <a:endParaRPr lang="bs-Latn-BA" sz="2000" dirty="0">
              <a:solidFill>
                <a:srgbClr val="002060"/>
              </a:solidFill>
              <a:latin typeface="Book Antiqua" panose="02040602050305030304" pitchFamily="18" charset="0"/>
            </a:endParaRPr>
          </a:p>
        </p:txBody>
      </p:sp>
      <p:sp>
        <p:nvSpPr>
          <p:cNvPr id="6"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B6F15528-21DE-4FAA-801E-634DDDAF4B2B}" type="slidenum">
              <a:rPr lang="en-US" smtClean="0"/>
              <a:pPr/>
              <a:t>2</a:t>
            </a:fld>
            <a:endParaRPr lang="en-US"/>
          </a:p>
        </p:txBody>
      </p:sp>
      <p:pic>
        <p:nvPicPr>
          <p:cNvPr id="11" name="Picture 10" descr="final_color.jpg"/>
          <p:cNvPicPr>
            <a:picLocks noChangeAspect="1"/>
          </p:cNvPicPr>
          <p:nvPr/>
        </p:nvPicPr>
        <p:blipFill>
          <a:blip r:embed="rId2" cstate="print"/>
          <a:stretch>
            <a:fillRect/>
          </a:stretch>
        </p:blipFill>
        <p:spPr>
          <a:xfrm>
            <a:off x="0" y="0"/>
            <a:ext cx="1447800" cy="685800"/>
          </a:xfrm>
          <a:prstGeom prst="rect">
            <a:avLst/>
          </a:prstGeom>
        </p:spPr>
      </p:pic>
      <p:pic>
        <p:nvPicPr>
          <p:cNvPr id="12" name="Picture 11" descr="eu_flag_co_funded_pos_[rgb]_right.jpg"/>
          <p:cNvPicPr/>
          <p:nvPr/>
        </p:nvPicPr>
        <p:blipFill>
          <a:blip r:embed="rId3" cstate="print"/>
          <a:stretch>
            <a:fillRect/>
          </a:stretch>
        </p:blipFill>
        <p:spPr>
          <a:xfrm>
            <a:off x="7467600" y="152400"/>
            <a:ext cx="1676400" cy="409575"/>
          </a:xfrm>
          <a:prstGeom prst="rect">
            <a:avLst/>
          </a:prstGeom>
        </p:spPr>
      </p:pic>
      <p:pic>
        <p:nvPicPr>
          <p:cNvPr id="3074" name="Picture 2" descr="Képtalálat a következőre: „magyarország térkép folyó”"/>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1793026"/>
            <a:ext cx="5257800" cy="3871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82875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4700"/>
            <a:ext cx="8229600" cy="749300"/>
          </a:xfrm>
        </p:spPr>
        <p:txBody>
          <a:bodyPr>
            <a:normAutofit fontScale="90000"/>
          </a:bodyPr>
          <a:lstStyle/>
          <a:p>
            <a:pPr lvl="0"/>
            <a:r>
              <a:rPr lang="hu-HU" b="1" dirty="0" smtClean="0"/>
              <a:t>1. </a:t>
            </a:r>
            <a:r>
              <a:rPr lang="en-GB" b="1" dirty="0" smtClean="0"/>
              <a:t>Identification </a:t>
            </a:r>
            <a:r>
              <a:rPr lang="en-GB" b="1" dirty="0"/>
              <a:t>of natural </a:t>
            </a:r>
            <a:r>
              <a:rPr lang="en-GB" b="1" dirty="0" smtClean="0"/>
              <a:t>disasters</a:t>
            </a:r>
            <a:endParaRPr lang="bs-Latn-BA" dirty="0">
              <a:solidFill>
                <a:srgbClr val="002060"/>
              </a:solidFill>
              <a:latin typeface="Book Antiqua" panose="02040602050305030304" pitchFamily="18" charset="0"/>
            </a:endParaRPr>
          </a:p>
        </p:txBody>
      </p:sp>
      <p:sp>
        <p:nvSpPr>
          <p:cNvPr id="6"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B6F15528-21DE-4FAA-801E-634DDDAF4B2B}" type="slidenum">
              <a:rPr lang="en-US" smtClean="0"/>
              <a:pPr/>
              <a:t>3</a:t>
            </a:fld>
            <a:endParaRPr lang="en-US"/>
          </a:p>
        </p:txBody>
      </p:sp>
      <p:pic>
        <p:nvPicPr>
          <p:cNvPr id="11" name="Picture 10" descr="final_color.jpg"/>
          <p:cNvPicPr>
            <a:picLocks noChangeAspect="1"/>
          </p:cNvPicPr>
          <p:nvPr/>
        </p:nvPicPr>
        <p:blipFill>
          <a:blip r:embed="rId2" cstate="print"/>
          <a:stretch>
            <a:fillRect/>
          </a:stretch>
        </p:blipFill>
        <p:spPr>
          <a:xfrm>
            <a:off x="0" y="0"/>
            <a:ext cx="1447800" cy="685800"/>
          </a:xfrm>
          <a:prstGeom prst="rect">
            <a:avLst/>
          </a:prstGeom>
        </p:spPr>
      </p:pic>
      <p:pic>
        <p:nvPicPr>
          <p:cNvPr id="12" name="Picture 11" descr="eu_flag_co_funded_pos_[rgb]_right.jpg"/>
          <p:cNvPicPr/>
          <p:nvPr/>
        </p:nvPicPr>
        <p:blipFill>
          <a:blip r:embed="rId3" cstate="print"/>
          <a:stretch>
            <a:fillRect/>
          </a:stretch>
        </p:blipFill>
        <p:spPr>
          <a:xfrm>
            <a:off x="7467600" y="152400"/>
            <a:ext cx="1676400" cy="409575"/>
          </a:xfrm>
          <a:prstGeom prst="rect">
            <a:avLst/>
          </a:prstGeom>
        </p:spPr>
      </p:pic>
      <p:pic>
        <p:nvPicPr>
          <p:cNvPr id="13" name="Tartalom helye 12"/>
          <p:cNvPicPr>
            <a:picLocks noGrp="1"/>
          </p:cNvPicPr>
          <p:nvPr>
            <p:ph idx="1"/>
          </p:nvPr>
        </p:nvPicPr>
        <p:blipFill>
          <a:blip r:embed="rId4">
            <a:extLst>
              <a:ext uri="{28A0092B-C50C-407E-A947-70E740481C1C}">
                <a14:useLocalDpi xmlns:a14="http://schemas.microsoft.com/office/drawing/2010/main" val="0"/>
              </a:ext>
            </a:extLst>
          </a:blip>
          <a:stretch>
            <a:fillRect/>
          </a:stretch>
        </p:blipFill>
        <p:spPr>
          <a:xfrm>
            <a:off x="304800" y="1501036"/>
            <a:ext cx="7772400" cy="5334000"/>
          </a:xfrm>
          <a:prstGeom prst="rect">
            <a:avLst/>
          </a:prstGeom>
        </p:spPr>
      </p:pic>
    </p:spTree>
    <p:extLst>
      <p:ext uri="{BB962C8B-B14F-4D97-AF65-F5344CB8AC3E}">
        <p14:creationId xmlns:p14="http://schemas.microsoft.com/office/powerpoint/2010/main" val="15493416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4700"/>
            <a:ext cx="8229600" cy="749300"/>
          </a:xfrm>
        </p:spPr>
        <p:txBody>
          <a:bodyPr>
            <a:normAutofit fontScale="90000"/>
          </a:bodyPr>
          <a:lstStyle/>
          <a:p>
            <a:pPr lvl="0"/>
            <a:r>
              <a:rPr lang="hu-HU" b="1" dirty="0" smtClean="0"/>
              <a:t>1. </a:t>
            </a:r>
            <a:r>
              <a:rPr lang="en-GB" b="1" dirty="0" smtClean="0"/>
              <a:t>Identification </a:t>
            </a:r>
            <a:r>
              <a:rPr lang="en-GB" b="1" dirty="0"/>
              <a:t>of natural </a:t>
            </a:r>
            <a:r>
              <a:rPr lang="en-GB" b="1" dirty="0" smtClean="0"/>
              <a:t>disasters</a:t>
            </a:r>
            <a:endParaRPr lang="bs-Latn-BA" dirty="0">
              <a:solidFill>
                <a:srgbClr val="002060"/>
              </a:solidFill>
              <a:latin typeface="Book Antiqua" panose="02040602050305030304" pitchFamily="18" charset="0"/>
            </a:endParaRPr>
          </a:p>
        </p:txBody>
      </p:sp>
      <p:sp>
        <p:nvSpPr>
          <p:cNvPr id="6"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B6F15528-21DE-4FAA-801E-634DDDAF4B2B}" type="slidenum">
              <a:rPr lang="en-US" smtClean="0"/>
              <a:pPr/>
              <a:t>4</a:t>
            </a:fld>
            <a:endParaRPr lang="en-US" dirty="0"/>
          </a:p>
        </p:txBody>
      </p:sp>
      <p:pic>
        <p:nvPicPr>
          <p:cNvPr id="11" name="Picture 10" descr="final_color.jpg"/>
          <p:cNvPicPr>
            <a:picLocks noChangeAspect="1"/>
          </p:cNvPicPr>
          <p:nvPr/>
        </p:nvPicPr>
        <p:blipFill>
          <a:blip r:embed="rId2" cstate="print"/>
          <a:stretch>
            <a:fillRect/>
          </a:stretch>
        </p:blipFill>
        <p:spPr>
          <a:xfrm>
            <a:off x="0" y="0"/>
            <a:ext cx="1447800" cy="685800"/>
          </a:xfrm>
          <a:prstGeom prst="rect">
            <a:avLst/>
          </a:prstGeom>
        </p:spPr>
      </p:pic>
      <p:pic>
        <p:nvPicPr>
          <p:cNvPr id="12" name="Picture 11" descr="eu_flag_co_funded_pos_[rgb]_right.jpg"/>
          <p:cNvPicPr/>
          <p:nvPr/>
        </p:nvPicPr>
        <p:blipFill>
          <a:blip r:embed="rId3" cstate="print"/>
          <a:stretch>
            <a:fillRect/>
          </a:stretch>
        </p:blipFill>
        <p:spPr>
          <a:xfrm>
            <a:off x="7467600" y="152400"/>
            <a:ext cx="1676400" cy="409575"/>
          </a:xfrm>
          <a:prstGeom prst="rect">
            <a:avLst/>
          </a:prstGeom>
        </p:spPr>
      </p:pic>
      <p:sp>
        <p:nvSpPr>
          <p:cNvPr id="4" name="Tartalom helye 3"/>
          <p:cNvSpPr>
            <a:spLocks noGrp="1"/>
          </p:cNvSpPr>
          <p:nvPr>
            <p:ph idx="1"/>
          </p:nvPr>
        </p:nvSpPr>
        <p:spPr/>
        <p:txBody>
          <a:bodyPr>
            <a:normAutofit/>
          </a:bodyPr>
          <a:lstStyle/>
          <a:p>
            <a:pPr marL="0" indent="0">
              <a:buNone/>
            </a:pPr>
            <a:r>
              <a:rPr lang="en-US" sz="2400" dirty="0"/>
              <a:t>According to the Global Assessment Report on Disaster Risk Reduction (GAR), a biennial review and analysis of natural hazards published by the United Nations Office for Disaster Risk Reduction, between 1990-2014 there were several type hazards in </a:t>
            </a:r>
            <a:r>
              <a:rPr lang="en-US" sz="2400" dirty="0" smtClean="0"/>
              <a:t>Hungary</a:t>
            </a:r>
            <a:r>
              <a:rPr lang="hu-HU" sz="2400" dirty="0" smtClean="0"/>
              <a:t>.</a:t>
            </a:r>
            <a:endParaRPr lang="hu-HU" sz="2400" dirty="0"/>
          </a:p>
        </p:txBody>
      </p:sp>
      <p:pic>
        <p:nvPicPr>
          <p:cNvPr id="13" name="Kép 12"/>
          <p:cNvPicPr/>
          <p:nvPr/>
        </p:nvPicPr>
        <p:blipFill rotWithShape="1">
          <a:blip r:embed="rId4">
            <a:extLst>
              <a:ext uri="{28A0092B-C50C-407E-A947-70E740481C1C}">
                <a14:useLocalDpi xmlns:a14="http://schemas.microsoft.com/office/drawing/2010/main" val="0"/>
              </a:ext>
            </a:extLst>
          </a:blip>
          <a:srcRect r="1676"/>
          <a:stretch/>
        </p:blipFill>
        <p:spPr bwMode="auto">
          <a:xfrm>
            <a:off x="1981200" y="3460314"/>
            <a:ext cx="4953000" cy="294048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664031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4700"/>
            <a:ext cx="8229600" cy="749300"/>
          </a:xfrm>
        </p:spPr>
        <p:txBody>
          <a:bodyPr>
            <a:normAutofit fontScale="90000"/>
          </a:bodyPr>
          <a:lstStyle/>
          <a:p>
            <a:pPr lvl="0"/>
            <a:r>
              <a:rPr lang="hu-HU" b="1" dirty="0" smtClean="0"/>
              <a:t>1. </a:t>
            </a:r>
            <a:r>
              <a:rPr lang="en-GB" b="1" dirty="0" smtClean="0"/>
              <a:t>Identification </a:t>
            </a:r>
            <a:r>
              <a:rPr lang="en-GB" b="1" dirty="0"/>
              <a:t>of natural </a:t>
            </a:r>
            <a:r>
              <a:rPr lang="en-GB" b="1" dirty="0" smtClean="0"/>
              <a:t>disasters</a:t>
            </a:r>
            <a:endParaRPr lang="bs-Latn-BA" dirty="0">
              <a:solidFill>
                <a:srgbClr val="002060"/>
              </a:solidFill>
              <a:latin typeface="Book Antiqua" panose="02040602050305030304" pitchFamily="18" charset="0"/>
            </a:endParaRPr>
          </a:p>
        </p:txBody>
      </p:sp>
      <p:sp>
        <p:nvSpPr>
          <p:cNvPr id="6"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B6F15528-21DE-4FAA-801E-634DDDAF4B2B}" type="slidenum">
              <a:rPr lang="en-US" smtClean="0"/>
              <a:pPr/>
              <a:t>5</a:t>
            </a:fld>
            <a:endParaRPr lang="en-US" dirty="0"/>
          </a:p>
        </p:txBody>
      </p:sp>
      <p:pic>
        <p:nvPicPr>
          <p:cNvPr id="11" name="Picture 10" descr="final_color.jpg"/>
          <p:cNvPicPr>
            <a:picLocks noChangeAspect="1"/>
          </p:cNvPicPr>
          <p:nvPr/>
        </p:nvPicPr>
        <p:blipFill>
          <a:blip r:embed="rId2" cstate="print"/>
          <a:stretch>
            <a:fillRect/>
          </a:stretch>
        </p:blipFill>
        <p:spPr>
          <a:xfrm>
            <a:off x="0" y="0"/>
            <a:ext cx="1447800" cy="685800"/>
          </a:xfrm>
          <a:prstGeom prst="rect">
            <a:avLst/>
          </a:prstGeom>
        </p:spPr>
      </p:pic>
      <p:pic>
        <p:nvPicPr>
          <p:cNvPr id="12" name="Picture 11" descr="eu_flag_co_funded_pos_[rgb]_right.jpg"/>
          <p:cNvPicPr/>
          <p:nvPr/>
        </p:nvPicPr>
        <p:blipFill>
          <a:blip r:embed="rId3" cstate="print"/>
          <a:stretch>
            <a:fillRect/>
          </a:stretch>
        </p:blipFill>
        <p:spPr>
          <a:xfrm>
            <a:off x="7467600" y="152400"/>
            <a:ext cx="1676400" cy="409575"/>
          </a:xfrm>
          <a:prstGeom prst="rect">
            <a:avLst/>
          </a:prstGeom>
        </p:spPr>
      </p:pic>
      <p:sp>
        <p:nvSpPr>
          <p:cNvPr id="3" name="Tartalom helye 2"/>
          <p:cNvSpPr>
            <a:spLocks noGrp="1"/>
          </p:cNvSpPr>
          <p:nvPr>
            <p:ph idx="1"/>
          </p:nvPr>
        </p:nvSpPr>
        <p:spPr/>
        <p:txBody>
          <a:bodyPr>
            <a:normAutofit/>
          </a:bodyPr>
          <a:lstStyle/>
          <a:p>
            <a:pPr marL="0" indent="0">
              <a:buNone/>
            </a:pPr>
            <a:r>
              <a:rPr lang="en-GB" sz="2000" dirty="0"/>
              <a:t>Internationally reported losses place extreme temperature as the leading hazard in terms of mortality in Hungary between 1990 – 2014 </a:t>
            </a:r>
            <a:endParaRPr lang="hu-HU" sz="2000" dirty="0"/>
          </a:p>
        </p:txBody>
      </p:sp>
      <p:pic>
        <p:nvPicPr>
          <p:cNvPr id="14" name="Kép 13"/>
          <p:cNvPicPr/>
          <p:nvPr/>
        </p:nvPicPr>
        <p:blipFill>
          <a:blip r:embed="rId4">
            <a:extLst>
              <a:ext uri="{28A0092B-C50C-407E-A947-70E740481C1C}">
                <a14:useLocalDpi xmlns:a14="http://schemas.microsoft.com/office/drawing/2010/main" val="0"/>
              </a:ext>
            </a:extLst>
          </a:blip>
          <a:stretch>
            <a:fillRect/>
          </a:stretch>
        </p:blipFill>
        <p:spPr>
          <a:xfrm>
            <a:off x="2286000" y="2667000"/>
            <a:ext cx="5105400" cy="3171825"/>
          </a:xfrm>
          <a:prstGeom prst="rect">
            <a:avLst/>
          </a:prstGeom>
        </p:spPr>
      </p:pic>
    </p:spTree>
    <p:extLst>
      <p:ext uri="{BB962C8B-B14F-4D97-AF65-F5344CB8AC3E}">
        <p14:creationId xmlns:p14="http://schemas.microsoft.com/office/powerpoint/2010/main" val="11436320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4700"/>
            <a:ext cx="8229600" cy="749300"/>
          </a:xfrm>
        </p:spPr>
        <p:txBody>
          <a:bodyPr>
            <a:normAutofit fontScale="90000"/>
          </a:bodyPr>
          <a:lstStyle/>
          <a:p>
            <a:pPr lvl="0"/>
            <a:r>
              <a:rPr lang="hu-HU" b="1" dirty="0" err="1" smtClean="0"/>
              <a:t>Thunderstorm</a:t>
            </a:r>
            <a:r>
              <a:rPr lang="hu-HU" b="1" dirty="0" smtClean="0"/>
              <a:t> (2006)</a:t>
            </a:r>
            <a:endParaRPr lang="bs-Latn-BA" dirty="0">
              <a:solidFill>
                <a:srgbClr val="002060"/>
              </a:solidFill>
              <a:latin typeface="Book Antiqua" panose="02040602050305030304" pitchFamily="18" charset="0"/>
            </a:endParaRPr>
          </a:p>
        </p:txBody>
      </p:sp>
      <p:sp>
        <p:nvSpPr>
          <p:cNvPr id="6"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B6F15528-21DE-4FAA-801E-634DDDAF4B2B}" type="slidenum">
              <a:rPr lang="en-US" smtClean="0"/>
              <a:pPr/>
              <a:t>6</a:t>
            </a:fld>
            <a:endParaRPr lang="en-US"/>
          </a:p>
        </p:txBody>
      </p:sp>
      <p:pic>
        <p:nvPicPr>
          <p:cNvPr id="11" name="Picture 10" descr="final_color.jpg"/>
          <p:cNvPicPr>
            <a:picLocks noChangeAspect="1"/>
          </p:cNvPicPr>
          <p:nvPr/>
        </p:nvPicPr>
        <p:blipFill>
          <a:blip r:embed="rId2" cstate="print"/>
          <a:stretch>
            <a:fillRect/>
          </a:stretch>
        </p:blipFill>
        <p:spPr>
          <a:xfrm>
            <a:off x="0" y="0"/>
            <a:ext cx="1447800" cy="685800"/>
          </a:xfrm>
          <a:prstGeom prst="rect">
            <a:avLst/>
          </a:prstGeom>
        </p:spPr>
      </p:pic>
      <p:pic>
        <p:nvPicPr>
          <p:cNvPr id="12" name="Picture 11" descr="eu_flag_co_funded_pos_[rgb]_right.jpg"/>
          <p:cNvPicPr/>
          <p:nvPr/>
        </p:nvPicPr>
        <p:blipFill>
          <a:blip r:embed="rId3" cstate="print"/>
          <a:stretch>
            <a:fillRect/>
          </a:stretch>
        </p:blipFill>
        <p:spPr>
          <a:xfrm>
            <a:off x="7467600" y="152400"/>
            <a:ext cx="1676400" cy="409575"/>
          </a:xfrm>
          <a:prstGeom prst="rect">
            <a:avLst/>
          </a:prstGeom>
        </p:spPr>
      </p:pic>
      <p:pic>
        <p:nvPicPr>
          <p:cNvPr id="2050" name="Picture 2" descr="Képtalálat a következőre: „vihar 2006 augusztus 20”"/>
          <p:cNvPicPr>
            <a:picLocks noChangeAspect="1" noChangeArrowheads="1"/>
          </p:cNvPicPr>
          <p:nvPr/>
        </p:nvPicPr>
        <p:blipFill rotWithShape="1">
          <a:blip r:embed="rId4">
            <a:extLst>
              <a:ext uri="{28A0092B-C50C-407E-A947-70E740481C1C}">
                <a14:useLocalDpi xmlns:a14="http://schemas.microsoft.com/office/drawing/2010/main" val="0"/>
              </a:ext>
            </a:extLst>
          </a:blip>
          <a:srcRect b="6351"/>
          <a:stretch/>
        </p:blipFill>
        <p:spPr bwMode="auto">
          <a:xfrm>
            <a:off x="152400" y="2057400"/>
            <a:ext cx="4481161" cy="280269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Képtalálat a következőre: „vihar 2006 augusztus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1770" y="2057400"/>
            <a:ext cx="4462063" cy="2810151"/>
          </a:xfrm>
          <a:prstGeom prst="rect">
            <a:avLst/>
          </a:prstGeom>
          <a:noFill/>
          <a:extLst>
            <a:ext uri="{909E8E84-426E-40DD-AFC4-6F175D3DCCD1}">
              <a14:hiddenFill xmlns:a14="http://schemas.microsoft.com/office/drawing/2010/main">
                <a:solidFill>
                  <a:srgbClr val="FFFFFF"/>
                </a:solidFill>
              </a14:hiddenFill>
            </a:ext>
          </a:extLst>
        </p:spPr>
      </p:pic>
      <p:sp>
        <p:nvSpPr>
          <p:cNvPr id="3" name="Téglalap 2"/>
          <p:cNvSpPr/>
          <p:nvPr/>
        </p:nvSpPr>
        <p:spPr>
          <a:xfrm>
            <a:off x="1066800" y="5029200"/>
            <a:ext cx="7086600" cy="1200329"/>
          </a:xfrm>
          <a:prstGeom prst="rect">
            <a:avLst/>
          </a:prstGeom>
        </p:spPr>
        <p:txBody>
          <a:bodyPr wrap="square">
            <a:spAutoFit/>
          </a:bodyPr>
          <a:lstStyle/>
          <a:p>
            <a:r>
              <a:rPr lang="hu-HU" dirty="0" err="1" smtClean="0"/>
              <a:t>Five</a:t>
            </a:r>
            <a:r>
              <a:rPr lang="en-US" dirty="0" smtClean="0"/>
              <a:t> </a:t>
            </a:r>
            <a:r>
              <a:rPr lang="en-US" dirty="0"/>
              <a:t>people died and more than 250 were injured when a storm lashed Hungary's capital, Budapest, as huge crowds watched a firework display</a:t>
            </a:r>
            <a:r>
              <a:rPr lang="en-US" dirty="0" smtClean="0"/>
              <a:t>.</a:t>
            </a:r>
            <a:r>
              <a:rPr lang="hu-HU" dirty="0" smtClean="0"/>
              <a:t> </a:t>
            </a:r>
          </a:p>
          <a:p>
            <a:r>
              <a:rPr lang="en-US" dirty="0" smtClean="0"/>
              <a:t>Torrential </a:t>
            </a:r>
            <a:r>
              <a:rPr lang="en-US" dirty="0"/>
              <a:t>rain and winds of up to </a:t>
            </a:r>
            <a:r>
              <a:rPr lang="en-US" dirty="0" smtClean="0"/>
              <a:t>100km/h </a:t>
            </a:r>
            <a:r>
              <a:rPr lang="en-US" dirty="0"/>
              <a:t>tore down trees, smashed cars and windows and ripped off roof tiles.</a:t>
            </a:r>
            <a:endParaRPr lang="hu-HU" dirty="0"/>
          </a:p>
        </p:txBody>
      </p:sp>
    </p:spTree>
    <p:extLst>
      <p:ext uri="{BB962C8B-B14F-4D97-AF65-F5344CB8AC3E}">
        <p14:creationId xmlns:p14="http://schemas.microsoft.com/office/powerpoint/2010/main" val="41784819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4700"/>
            <a:ext cx="8229600" cy="749300"/>
          </a:xfrm>
        </p:spPr>
        <p:txBody>
          <a:bodyPr>
            <a:normAutofit fontScale="90000"/>
          </a:bodyPr>
          <a:lstStyle/>
          <a:p>
            <a:pPr lvl="0"/>
            <a:r>
              <a:rPr lang="hu-HU" b="1" dirty="0" smtClean="0"/>
              <a:t>Red </a:t>
            </a:r>
            <a:r>
              <a:rPr lang="hu-HU" b="1" dirty="0" err="1" smtClean="0"/>
              <a:t>sludge</a:t>
            </a:r>
            <a:r>
              <a:rPr lang="hu-HU" b="1" dirty="0" smtClean="0"/>
              <a:t> </a:t>
            </a:r>
            <a:r>
              <a:rPr lang="hu-HU" b="1" dirty="0" err="1" smtClean="0"/>
              <a:t>accident</a:t>
            </a:r>
            <a:r>
              <a:rPr lang="hu-HU" b="1" dirty="0" smtClean="0"/>
              <a:t> (2010)</a:t>
            </a:r>
            <a:endParaRPr lang="bs-Latn-BA" dirty="0">
              <a:solidFill>
                <a:srgbClr val="002060"/>
              </a:solidFill>
              <a:latin typeface="Book Antiqua" panose="02040602050305030304" pitchFamily="18" charset="0"/>
            </a:endParaRPr>
          </a:p>
        </p:txBody>
      </p:sp>
      <p:sp>
        <p:nvSpPr>
          <p:cNvPr id="6"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B6F15528-21DE-4FAA-801E-634DDDAF4B2B}" type="slidenum">
              <a:rPr lang="en-US" smtClean="0"/>
              <a:pPr/>
              <a:t>7</a:t>
            </a:fld>
            <a:endParaRPr lang="en-US"/>
          </a:p>
        </p:txBody>
      </p:sp>
      <p:pic>
        <p:nvPicPr>
          <p:cNvPr id="11" name="Picture 10" descr="final_color.jpg"/>
          <p:cNvPicPr>
            <a:picLocks noChangeAspect="1"/>
          </p:cNvPicPr>
          <p:nvPr/>
        </p:nvPicPr>
        <p:blipFill>
          <a:blip r:embed="rId2" cstate="print"/>
          <a:stretch>
            <a:fillRect/>
          </a:stretch>
        </p:blipFill>
        <p:spPr>
          <a:xfrm>
            <a:off x="0" y="0"/>
            <a:ext cx="1447800" cy="685800"/>
          </a:xfrm>
          <a:prstGeom prst="rect">
            <a:avLst/>
          </a:prstGeom>
        </p:spPr>
      </p:pic>
      <p:pic>
        <p:nvPicPr>
          <p:cNvPr id="12" name="Picture 11" descr="eu_flag_co_funded_pos_[rgb]_right.jpg"/>
          <p:cNvPicPr/>
          <p:nvPr/>
        </p:nvPicPr>
        <p:blipFill>
          <a:blip r:embed="rId3" cstate="print"/>
          <a:stretch>
            <a:fillRect/>
          </a:stretch>
        </p:blipFill>
        <p:spPr>
          <a:xfrm>
            <a:off x="7467600" y="152400"/>
            <a:ext cx="1676400" cy="409575"/>
          </a:xfrm>
          <a:prstGeom prst="rect">
            <a:avLst/>
          </a:prstGeom>
        </p:spPr>
      </p:pic>
      <p:pic>
        <p:nvPicPr>
          <p:cNvPr id="10" name="Kép 9" descr="Képtalálat a következőre: „vörösiszap katasztrófa”"/>
          <p:cNvPicPr/>
          <p:nvPr/>
        </p:nvPicPr>
        <p:blipFill>
          <a:blip r:embed="rId4">
            <a:extLst>
              <a:ext uri="{28A0092B-C50C-407E-A947-70E740481C1C}">
                <a14:useLocalDpi xmlns:a14="http://schemas.microsoft.com/office/drawing/2010/main" val="0"/>
              </a:ext>
            </a:extLst>
          </a:blip>
          <a:srcRect/>
          <a:stretch>
            <a:fillRect/>
          </a:stretch>
        </p:blipFill>
        <p:spPr bwMode="auto">
          <a:xfrm>
            <a:off x="609600" y="1453019"/>
            <a:ext cx="3581400" cy="2509381"/>
          </a:xfrm>
          <a:prstGeom prst="rect">
            <a:avLst/>
          </a:prstGeom>
          <a:noFill/>
          <a:ln>
            <a:noFill/>
          </a:ln>
        </p:spPr>
      </p:pic>
      <p:pic>
        <p:nvPicPr>
          <p:cNvPr id="4098" name="Picture 2" descr="Képtalálat a következőre: „kolontar hungary red slud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45904" y="1447800"/>
            <a:ext cx="4286250" cy="277177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Képtalálat a következőre: „kolontar hungary red slud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43400" y="4343400"/>
            <a:ext cx="4274246" cy="2379330"/>
          </a:xfrm>
          <a:prstGeom prst="rect">
            <a:avLst/>
          </a:prstGeom>
          <a:noFill/>
          <a:extLst>
            <a:ext uri="{909E8E84-426E-40DD-AFC4-6F175D3DCCD1}">
              <a14:hiddenFill xmlns:a14="http://schemas.microsoft.com/office/drawing/2010/main">
                <a:solidFill>
                  <a:srgbClr val="FFFFFF"/>
                </a:solidFill>
              </a14:hiddenFill>
            </a:ext>
          </a:extLst>
        </p:spPr>
      </p:pic>
      <p:sp>
        <p:nvSpPr>
          <p:cNvPr id="3" name="Téglalap 2"/>
          <p:cNvSpPr/>
          <p:nvPr/>
        </p:nvSpPr>
        <p:spPr>
          <a:xfrm>
            <a:off x="117432" y="4137407"/>
            <a:ext cx="4076700" cy="2585323"/>
          </a:xfrm>
          <a:prstGeom prst="rect">
            <a:avLst/>
          </a:prstGeom>
        </p:spPr>
        <p:txBody>
          <a:bodyPr wrap="square">
            <a:spAutoFit/>
          </a:bodyPr>
          <a:lstStyle/>
          <a:p>
            <a:r>
              <a:rPr lang="en-US" sz="1600" dirty="0"/>
              <a:t>The </a:t>
            </a:r>
            <a:r>
              <a:rPr lang="en-US" sz="1600" dirty="0" err="1"/>
              <a:t>Ajka</a:t>
            </a:r>
            <a:r>
              <a:rPr lang="en-US" sz="1600" dirty="0"/>
              <a:t> alumina sludge spill was an industrial accident at a caustic waste reservoir chain of the </a:t>
            </a:r>
            <a:r>
              <a:rPr lang="en-US" sz="1600" dirty="0" err="1"/>
              <a:t>Ajkai</a:t>
            </a:r>
            <a:r>
              <a:rPr lang="en-US" sz="1600" dirty="0"/>
              <a:t> </a:t>
            </a:r>
            <a:r>
              <a:rPr lang="en-US" sz="1600" dirty="0" err="1"/>
              <a:t>Timföldgyár</a:t>
            </a:r>
            <a:r>
              <a:rPr lang="en-US" sz="1600" dirty="0"/>
              <a:t> alumina plant. The mud was released as a 1–2 m </a:t>
            </a:r>
            <a:r>
              <a:rPr lang="en-US" sz="1600" dirty="0" smtClean="0"/>
              <a:t>wave</a:t>
            </a:r>
            <a:r>
              <a:rPr lang="en-US" sz="1600" dirty="0"/>
              <a:t>, flooding several nearby localities, including the village of </a:t>
            </a:r>
            <a:r>
              <a:rPr lang="en-US" sz="1600" dirty="0" err="1" smtClean="0"/>
              <a:t>Kolontár</a:t>
            </a:r>
            <a:r>
              <a:rPr lang="en-US" sz="1600" dirty="0" smtClean="0"/>
              <a:t> </a:t>
            </a:r>
            <a:r>
              <a:rPr lang="en-US" sz="1600" dirty="0"/>
              <a:t>and the town of </a:t>
            </a:r>
            <a:r>
              <a:rPr lang="en-US" sz="1600" dirty="0" err="1"/>
              <a:t>Devecser</a:t>
            </a:r>
            <a:r>
              <a:rPr lang="en-US" sz="1600" dirty="0" smtClean="0"/>
              <a:t>.</a:t>
            </a:r>
            <a:r>
              <a:rPr lang="hu-HU" sz="1600" dirty="0" smtClean="0"/>
              <a:t> </a:t>
            </a:r>
          </a:p>
          <a:p>
            <a:r>
              <a:rPr lang="en-US" sz="1600" b="1" dirty="0" smtClean="0"/>
              <a:t>Ten </a:t>
            </a:r>
            <a:r>
              <a:rPr lang="en-US" sz="1600" dirty="0"/>
              <a:t>people died, and </a:t>
            </a:r>
            <a:r>
              <a:rPr lang="en-US" sz="1600" b="1" dirty="0"/>
              <a:t>150</a:t>
            </a:r>
            <a:r>
              <a:rPr lang="en-US" sz="1600" dirty="0"/>
              <a:t> people were injured</a:t>
            </a:r>
            <a:r>
              <a:rPr lang="en-US" sz="1600" dirty="0" smtClean="0"/>
              <a:t>.</a:t>
            </a:r>
            <a:r>
              <a:rPr lang="en-US" sz="1600" dirty="0"/>
              <a:t> About 40 square </a:t>
            </a:r>
            <a:r>
              <a:rPr lang="en-US" sz="1600" dirty="0" err="1" smtClean="0"/>
              <a:t>kilometres</a:t>
            </a:r>
            <a:r>
              <a:rPr lang="en-US" sz="1600" dirty="0" smtClean="0"/>
              <a:t> </a:t>
            </a:r>
            <a:r>
              <a:rPr lang="en-US" sz="1600" dirty="0"/>
              <a:t>of land were initially affected. </a:t>
            </a:r>
          </a:p>
          <a:p>
            <a:endParaRPr lang="hu-HU" sz="1600" dirty="0"/>
          </a:p>
        </p:txBody>
      </p:sp>
    </p:spTree>
    <p:extLst>
      <p:ext uri="{BB962C8B-B14F-4D97-AF65-F5344CB8AC3E}">
        <p14:creationId xmlns:p14="http://schemas.microsoft.com/office/powerpoint/2010/main" val="19162401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4700"/>
            <a:ext cx="8229600" cy="749300"/>
          </a:xfrm>
        </p:spPr>
        <p:txBody>
          <a:bodyPr>
            <a:normAutofit fontScale="90000"/>
          </a:bodyPr>
          <a:lstStyle/>
          <a:p>
            <a:pPr lvl="0"/>
            <a:r>
              <a:rPr lang="hu-HU" b="1" dirty="0" smtClean="0"/>
              <a:t>Law</a:t>
            </a:r>
            <a:endParaRPr lang="bs-Latn-BA" dirty="0">
              <a:solidFill>
                <a:srgbClr val="002060"/>
              </a:solidFill>
              <a:latin typeface="Book Antiqua" panose="02040602050305030304" pitchFamily="18" charset="0"/>
            </a:endParaRPr>
          </a:p>
        </p:txBody>
      </p:sp>
      <p:sp>
        <p:nvSpPr>
          <p:cNvPr id="6"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B6F15528-21DE-4FAA-801E-634DDDAF4B2B}" type="slidenum">
              <a:rPr lang="en-US" smtClean="0"/>
              <a:pPr/>
              <a:t>8</a:t>
            </a:fld>
            <a:endParaRPr lang="en-US" dirty="0"/>
          </a:p>
        </p:txBody>
      </p:sp>
      <p:pic>
        <p:nvPicPr>
          <p:cNvPr id="11" name="Picture 10" descr="final_color.jpg"/>
          <p:cNvPicPr>
            <a:picLocks noChangeAspect="1"/>
          </p:cNvPicPr>
          <p:nvPr/>
        </p:nvPicPr>
        <p:blipFill>
          <a:blip r:embed="rId2" cstate="print"/>
          <a:stretch>
            <a:fillRect/>
          </a:stretch>
        </p:blipFill>
        <p:spPr>
          <a:xfrm>
            <a:off x="0" y="0"/>
            <a:ext cx="1447800" cy="685800"/>
          </a:xfrm>
          <a:prstGeom prst="rect">
            <a:avLst/>
          </a:prstGeom>
        </p:spPr>
      </p:pic>
      <p:pic>
        <p:nvPicPr>
          <p:cNvPr id="12" name="Picture 11" descr="eu_flag_co_funded_pos_[rgb]_right.jpg"/>
          <p:cNvPicPr/>
          <p:nvPr/>
        </p:nvPicPr>
        <p:blipFill>
          <a:blip r:embed="rId3" cstate="print"/>
          <a:stretch>
            <a:fillRect/>
          </a:stretch>
        </p:blipFill>
        <p:spPr>
          <a:xfrm>
            <a:off x="7467600" y="152400"/>
            <a:ext cx="1676400" cy="409575"/>
          </a:xfrm>
          <a:prstGeom prst="rect">
            <a:avLst/>
          </a:prstGeom>
        </p:spPr>
      </p:pic>
      <p:sp>
        <p:nvSpPr>
          <p:cNvPr id="3" name="Tartalom helye 2"/>
          <p:cNvSpPr>
            <a:spLocks noGrp="1"/>
          </p:cNvSpPr>
          <p:nvPr>
            <p:ph idx="1"/>
          </p:nvPr>
        </p:nvSpPr>
        <p:spPr/>
        <p:txBody>
          <a:bodyPr>
            <a:normAutofit/>
          </a:bodyPr>
          <a:lstStyle/>
          <a:p>
            <a:r>
              <a:rPr lang="bs-Latn-BA" sz="2400" dirty="0" smtClean="0"/>
              <a:t>Disaster </a:t>
            </a:r>
            <a:r>
              <a:rPr lang="bs-Latn-BA" sz="2400" dirty="0"/>
              <a:t>was officially defined first in 1999 (Disaster Management Law 1999) and further clarified in 2011 (Disaster Management Law CXXVIII /2011). </a:t>
            </a:r>
            <a:endParaRPr lang="bs-Latn-BA" sz="2400" dirty="0" smtClean="0"/>
          </a:p>
          <a:p>
            <a:r>
              <a:rPr lang="en-US" sz="2400" b="1" dirty="0" smtClean="0"/>
              <a:t>Disaster</a:t>
            </a:r>
            <a:r>
              <a:rPr lang="en-US" sz="2400" dirty="0" smtClean="0"/>
              <a:t> </a:t>
            </a:r>
            <a:r>
              <a:rPr lang="en-US" sz="2400" dirty="0"/>
              <a:t>is an event that endangers people and people’s goods or infrastructure to such an extent that it is not possible to cope within the normal responsibility and cooperative framework of institutions. A description of conditions related to this special legal order is given in the New Fundamental Law (articles 48-53).</a:t>
            </a:r>
            <a:endParaRPr lang="hu-HU" sz="2400" dirty="0"/>
          </a:p>
        </p:txBody>
      </p:sp>
    </p:spTree>
    <p:extLst>
      <p:ext uri="{BB962C8B-B14F-4D97-AF65-F5344CB8AC3E}">
        <p14:creationId xmlns:p14="http://schemas.microsoft.com/office/powerpoint/2010/main" val="13939236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4700"/>
            <a:ext cx="8229600" cy="749300"/>
          </a:xfrm>
        </p:spPr>
        <p:txBody>
          <a:bodyPr>
            <a:normAutofit fontScale="90000"/>
          </a:bodyPr>
          <a:lstStyle/>
          <a:p>
            <a:pPr lvl="0"/>
            <a:r>
              <a:rPr lang="hu-HU" b="1" dirty="0" smtClean="0"/>
              <a:t>Civil </a:t>
            </a:r>
            <a:r>
              <a:rPr lang="hu-HU" b="1" dirty="0" err="1" smtClean="0"/>
              <a:t>protection</a:t>
            </a:r>
            <a:endParaRPr lang="bs-Latn-BA" dirty="0">
              <a:solidFill>
                <a:srgbClr val="002060"/>
              </a:solidFill>
              <a:latin typeface="Book Antiqua" panose="02040602050305030304" pitchFamily="18" charset="0"/>
            </a:endParaRPr>
          </a:p>
        </p:txBody>
      </p:sp>
      <p:sp>
        <p:nvSpPr>
          <p:cNvPr id="6"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B6F15528-21DE-4FAA-801E-634DDDAF4B2B}" type="slidenum">
              <a:rPr lang="en-US" smtClean="0"/>
              <a:pPr/>
              <a:t>9</a:t>
            </a:fld>
            <a:endParaRPr lang="en-US" dirty="0"/>
          </a:p>
        </p:txBody>
      </p:sp>
      <p:pic>
        <p:nvPicPr>
          <p:cNvPr id="11" name="Picture 10" descr="final_color.jpg"/>
          <p:cNvPicPr>
            <a:picLocks noChangeAspect="1"/>
          </p:cNvPicPr>
          <p:nvPr/>
        </p:nvPicPr>
        <p:blipFill>
          <a:blip r:embed="rId2" cstate="print"/>
          <a:stretch>
            <a:fillRect/>
          </a:stretch>
        </p:blipFill>
        <p:spPr>
          <a:xfrm>
            <a:off x="0" y="0"/>
            <a:ext cx="1447800" cy="685800"/>
          </a:xfrm>
          <a:prstGeom prst="rect">
            <a:avLst/>
          </a:prstGeom>
        </p:spPr>
      </p:pic>
      <p:pic>
        <p:nvPicPr>
          <p:cNvPr id="12" name="Picture 11" descr="eu_flag_co_funded_pos_[rgb]_right.jpg"/>
          <p:cNvPicPr/>
          <p:nvPr/>
        </p:nvPicPr>
        <p:blipFill>
          <a:blip r:embed="rId3" cstate="print"/>
          <a:stretch>
            <a:fillRect/>
          </a:stretch>
        </p:blipFill>
        <p:spPr>
          <a:xfrm>
            <a:off x="7467600" y="152400"/>
            <a:ext cx="1676400" cy="409575"/>
          </a:xfrm>
          <a:prstGeom prst="rect">
            <a:avLst/>
          </a:prstGeom>
        </p:spPr>
      </p:pic>
      <p:sp>
        <p:nvSpPr>
          <p:cNvPr id="3" name="Tartalom helye 2"/>
          <p:cNvSpPr>
            <a:spLocks noGrp="1"/>
          </p:cNvSpPr>
          <p:nvPr>
            <p:ph idx="1"/>
          </p:nvPr>
        </p:nvSpPr>
        <p:spPr/>
        <p:txBody>
          <a:bodyPr>
            <a:normAutofit/>
          </a:bodyPr>
          <a:lstStyle/>
          <a:p>
            <a:r>
              <a:rPr lang="hu-HU" sz="2400" dirty="0" smtClean="0"/>
              <a:t>1937: civil </a:t>
            </a:r>
            <a:r>
              <a:rPr lang="hu-HU" sz="2400" dirty="0" err="1" smtClean="0"/>
              <a:t>protection</a:t>
            </a:r>
            <a:r>
              <a:rPr lang="hu-HU" sz="2400" dirty="0" smtClean="0"/>
              <a:t> </a:t>
            </a:r>
            <a:r>
              <a:rPr lang="hu-HU" sz="2400" dirty="0" err="1" smtClean="0"/>
              <a:t>activity</a:t>
            </a:r>
            <a:r>
              <a:rPr lang="hu-HU" sz="2400" dirty="0" smtClean="0"/>
              <a:t> </a:t>
            </a:r>
            <a:r>
              <a:rPr lang="hu-HU" sz="2400" dirty="0" err="1" smtClean="0"/>
              <a:t>started</a:t>
            </a:r>
            <a:r>
              <a:rPr lang="hu-HU" sz="2400" dirty="0" smtClean="0"/>
              <a:t> </a:t>
            </a:r>
            <a:r>
              <a:rPr lang="bs-Latn-BA" sz="2400" dirty="0"/>
              <a:t>(protecting civilian life and property against air offensives during the war</a:t>
            </a:r>
            <a:r>
              <a:rPr lang="bs-Latn-BA" sz="2400" dirty="0" smtClean="0"/>
              <a:t>)</a:t>
            </a:r>
          </a:p>
          <a:p>
            <a:r>
              <a:rPr lang="bs-Latn-BA" sz="2400" dirty="0" smtClean="0"/>
              <a:t>1950: </a:t>
            </a:r>
            <a:r>
              <a:rPr lang="en-US" sz="2400" dirty="0"/>
              <a:t>the civil protection system was reorganized with the priority task still “protection against air  offensives</a:t>
            </a:r>
            <a:r>
              <a:rPr lang="en-US" sz="2400" dirty="0" smtClean="0"/>
              <a:t>”</a:t>
            </a:r>
            <a:endParaRPr lang="hu-HU" sz="2400" dirty="0" smtClean="0"/>
          </a:p>
          <a:p>
            <a:r>
              <a:rPr lang="hu-HU" sz="2400" dirty="0" smtClean="0"/>
              <a:t>1996: </a:t>
            </a:r>
            <a:r>
              <a:rPr lang="bs-Latn-BA" sz="2400" dirty="0"/>
              <a:t>civil protection law (XXXVII /1996) enumerated the main tasks of civil protection (as it is stated in the Geneva agreement</a:t>
            </a:r>
            <a:r>
              <a:rPr lang="bs-Latn-BA" sz="2400" dirty="0" smtClean="0"/>
              <a:t>).</a:t>
            </a:r>
          </a:p>
          <a:p>
            <a:r>
              <a:rPr lang="bs-Latn-BA" sz="2400" dirty="0" smtClean="0"/>
              <a:t>1999: </a:t>
            </a:r>
            <a:r>
              <a:rPr lang="bs-Latn-BA" sz="2400" dirty="0"/>
              <a:t>the disaster management </a:t>
            </a:r>
            <a:r>
              <a:rPr lang="bs-Latn-BA" sz="2400" dirty="0" smtClean="0"/>
              <a:t>law, </a:t>
            </a:r>
            <a:r>
              <a:rPr lang="bs-Latn-BA" sz="2400" dirty="0"/>
              <a:t>the Civil Protection Directorate became a part of the disaster management system </a:t>
            </a:r>
            <a:endParaRPr lang="hu-HU" sz="2400" dirty="0"/>
          </a:p>
        </p:txBody>
      </p:sp>
    </p:spTree>
    <p:extLst>
      <p:ext uri="{BB962C8B-B14F-4D97-AF65-F5344CB8AC3E}">
        <p14:creationId xmlns:p14="http://schemas.microsoft.com/office/powerpoint/2010/main" val="42796512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TotalTime>
  <Words>990</Words>
  <Application>Microsoft Office PowerPoint</Application>
  <PresentationFormat>Diavetítés a képernyőre (4:3 oldalarány)</PresentationFormat>
  <Paragraphs>90</Paragraphs>
  <Slides>17</Slides>
  <Notes>0</Notes>
  <HiddenSlides>0</HiddenSlides>
  <MMClips>0</MMClips>
  <ScaleCrop>false</ScaleCrop>
  <HeadingPairs>
    <vt:vector size="6" baseType="variant">
      <vt:variant>
        <vt:lpstr>Téma</vt:lpstr>
      </vt:variant>
      <vt:variant>
        <vt:i4>1</vt:i4>
      </vt:variant>
      <vt:variant>
        <vt:lpstr>Beágyazott OLE kiszolgálók</vt:lpstr>
      </vt:variant>
      <vt:variant>
        <vt:i4>1</vt:i4>
      </vt:variant>
      <vt:variant>
        <vt:lpstr>Diacímek</vt:lpstr>
      </vt:variant>
      <vt:variant>
        <vt:i4>17</vt:i4>
      </vt:variant>
    </vt:vector>
  </HeadingPairs>
  <TitlesOfParts>
    <vt:vector size="19" baseType="lpstr">
      <vt:lpstr>Office Theme</vt:lpstr>
      <vt:lpstr>CorelPhotoPaint.Image.8</vt:lpstr>
      <vt:lpstr>Development of master curricula for natural disasters risk management in Western Balkan countries</vt:lpstr>
      <vt:lpstr>1. Identification of natural disasters</vt:lpstr>
      <vt:lpstr>1. Identification of natural disasters</vt:lpstr>
      <vt:lpstr>1. Identification of natural disasters</vt:lpstr>
      <vt:lpstr>1. Identification of natural disasters</vt:lpstr>
      <vt:lpstr>Thunderstorm (2006)</vt:lpstr>
      <vt:lpstr>Red sludge accident (2010)</vt:lpstr>
      <vt:lpstr>Law</vt:lpstr>
      <vt:lpstr>Civil protection</vt:lpstr>
      <vt:lpstr>Civil protection</vt:lpstr>
      <vt:lpstr>2. Analysis of risk management</vt:lpstr>
      <vt:lpstr>2. Analysis of risk management</vt:lpstr>
      <vt:lpstr>2. Analysis of risk management</vt:lpstr>
      <vt:lpstr>Flood defense plan</vt:lpstr>
      <vt:lpstr>3. Analysis of responsible institutes</vt:lpstr>
      <vt:lpstr>3. Analysis of responsible institutes</vt:lpstr>
      <vt:lpstr>4. Analysis of EU master curricula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Strengthening of Internationalisation in B&amp;H Higher Education</dc:title>
  <dc:creator>user</dc:creator>
  <cp:lastModifiedBy>AGI</cp:lastModifiedBy>
  <cp:revision>27</cp:revision>
  <dcterms:created xsi:type="dcterms:W3CDTF">2006-08-16T00:00:00Z</dcterms:created>
  <dcterms:modified xsi:type="dcterms:W3CDTF">2017-04-06T05:40:24Z</dcterms:modified>
</cp:coreProperties>
</file>